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47" r:id="rId2"/>
    <p:sldId id="344" r:id="rId3"/>
    <p:sldId id="258" r:id="rId4"/>
    <p:sldId id="259" r:id="rId5"/>
    <p:sldId id="257" r:id="rId6"/>
    <p:sldId id="260" r:id="rId7"/>
    <p:sldId id="263" r:id="rId8"/>
    <p:sldId id="294" r:id="rId9"/>
    <p:sldId id="295" r:id="rId10"/>
    <p:sldId id="346" r:id="rId11"/>
    <p:sldId id="261" r:id="rId12"/>
    <p:sldId id="323" r:id="rId13"/>
    <p:sldId id="265" r:id="rId14"/>
    <p:sldId id="264" r:id="rId15"/>
    <p:sldId id="296" r:id="rId16"/>
    <p:sldId id="313" r:id="rId17"/>
    <p:sldId id="297" r:id="rId18"/>
    <p:sldId id="266" r:id="rId19"/>
    <p:sldId id="299" r:id="rId20"/>
    <p:sldId id="306" r:id="rId21"/>
    <p:sldId id="307" r:id="rId22"/>
    <p:sldId id="304" r:id="rId23"/>
    <p:sldId id="303" r:id="rId24"/>
    <p:sldId id="268" r:id="rId25"/>
    <p:sldId id="345" r:id="rId26"/>
    <p:sldId id="310" r:id="rId27"/>
    <p:sldId id="311" r:id="rId28"/>
    <p:sldId id="315" r:id="rId29"/>
    <p:sldId id="316" r:id="rId30"/>
    <p:sldId id="318" r:id="rId31"/>
    <p:sldId id="334" r:id="rId32"/>
    <p:sldId id="335" r:id="rId33"/>
    <p:sldId id="336" r:id="rId34"/>
    <p:sldId id="338" r:id="rId35"/>
    <p:sldId id="339" r:id="rId36"/>
    <p:sldId id="337" r:id="rId37"/>
    <p:sldId id="330" r:id="rId38"/>
    <p:sldId id="340" r:id="rId39"/>
    <p:sldId id="331" r:id="rId40"/>
    <p:sldId id="332" r:id="rId41"/>
    <p:sldId id="341" r:id="rId42"/>
    <p:sldId id="29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3333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710" autoAdjust="0"/>
  </p:normalViewPr>
  <p:slideViewPr>
    <p:cSldViewPr>
      <p:cViewPr varScale="1">
        <p:scale>
          <a:sx n="101" d="100"/>
          <a:sy n="101" d="100"/>
        </p:scale>
        <p:origin x="32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3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85E2D-F581-468D-8059-524A3FE11344}" type="datetimeFigureOut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471A-B0F0-467E-8360-B25CD3D38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7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420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775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475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18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85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1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21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19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688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77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4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6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783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2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930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6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2514997"/>
            <a:ext cx="6858000" cy="990600"/>
          </a:xfrm>
        </p:spPr>
        <p:txBody>
          <a:bodyPr anchor="t" anchorCtr="0"/>
          <a:lstStyle>
            <a:lvl1pPr algn="r">
              <a:defRPr sz="32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3753247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dirty="0"/>
              <a:t>마스터 부제목 스타일 편집</a:t>
            </a:r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F5B80F2A-89E4-4810-A7B4-42792416C275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2276872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3677047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2276872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3677047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17C1-C6D5-4F58-A537-57E6A3FD07C6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9FDB-1B48-404C-A873-71515B4610E2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23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56320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686B8-6F4E-498B-8D91-FFF7DEA87F1B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>
            <a:normAutofit/>
          </a:bodyPr>
          <a:lstStyle>
            <a:lvl1pPr>
              <a:buFont typeface="Wingdings" pitchFamily="2" charset="2"/>
              <a:buChar char="l"/>
              <a:defRPr sz="2200">
                <a:latin typeface="+mn-ea"/>
                <a:ea typeface="+mn-ea"/>
              </a:defRPr>
            </a:lvl1pPr>
            <a:lvl2pPr>
              <a:buFont typeface="Wingdings" pitchFamily="2" charset="2"/>
              <a:buChar char="§"/>
              <a:defRPr sz="2000">
                <a:latin typeface="+mn-ea"/>
                <a:ea typeface="+mn-ea"/>
              </a:defRPr>
            </a:lvl2pPr>
            <a:lvl3pPr>
              <a:buFont typeface="Arial" pitchFamily="34" charset="0"/>
              <a:buChar char="•"/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400">
                <a:latin typeface="+mn-ea"/>
                <a:ea typeface="+mn-ea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54F41D8-D29B-4E1C-AC40-D66A17224E12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BF08-9691-4A2E-B50C-194839823EBD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2E04-282C-4AD0-9D29-12F74B42C08F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9CAF-21F0-4530-89DF-935B244CE8B4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44E6D-DFA9-465E-AE03-97A8F0F7113C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CC96-BDE9-4DB6-92D9-0BB795EBF936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995A-835D-4E98-81E8-4BC1ECD26294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8229600" cy="4716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4759843-DC47-421F-BD7C-A1468C6606D8}" type="datetime1">
              <a:rPr lang="ko-KR" altLang="en-US" smtClean="0"/>
              <a:pPr/>
              <a:t>2023-07-31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rgbClr val="7030A0"/>
          </a:solidFill>
          <a:latin typeface="굴림체" pitchFamily="49" charset="-127"/>
          <a:ea typeface="굴림체" pitchFamily="49" charset="-127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" pitchFamily="2" charset="2"/>
        <a:buChar char="l"/>
        <a:defRPr kumimoji="0" sz="2200" kern="1200">
          <a:solidFill>
            <a:schemeClr val="tx1"/>
          </a:solidFill>
          <a:latin typeface="굴림체" pitchFamily="49" charset="-127"/>
          <a:ea typeface="굴림체" pitchFamily="49" charset="-127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" pitchFamily="2" charset="2"/>
        <a:buChar char="§"/>
        <a:defRPr kumimoji="0" sz="2000" kern="1200">
          <a:solidFill>
            <a:schemeClr val="tx2"/>
          </a:solidFill>
          <a:latin typeface="굴림체" pitchFamily="49" charset="-127"/>
          <a:ea typeface="굴림체" pitchFamily="49" charset="-127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Arial" pitchFamily="34" charset="0"/>
        <a:buChar char="•"/>
        <a:defRPr kumimoji="0" sz="1800" kern="1200">
          <a:solidFill>
            <a:schemeClr val="tx1"/>
          </a:solidFill>
          <a:latin typeface="굴림체" pitchFamily="49" charset="-127"/>
          <a:ea typeface="굴림체" pitchFamily="49" charset="-127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굴림체" pitchFamily="49" charset="-127"/>
          <a:ea typeface="굴림체" pitchFamily="49" charset="-127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400" kern="1200">
          <a:solidFill>
            <a:schemeClr val="tx1"/>
          </a:solidFill>
          <a:latin typeface="굴림체" pitchFamily="49" charset="-127"/>
          <a:ea typeface="굴림체" pitchFamily="49" charset="-127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2800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2</a:t>
            </a:r>
            <a:r>
              <a:rPr lang="ko-KR" altLang="en-US" sz="2800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장 </a:t>
            </a:r>
            <a:r>
              <a:rPr lang="en-US" altLang="ko-KR" sz="2800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X </a:t>
            </a:r>
            <a:r>
              <a:rPr lang="ko-KR" altLang="en-US" sz="2800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윈도우와 데스크톱 환경</a:t>
            </a:r>
            <a:br>
              <a:rPr lang="ko-KR" altLang="en-US" sz="2800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</a:b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숙명여대 </a:t>
            </a:r>
            <a:r>
              <a:rPr lang="ko-KR" altLang="en-US" dirty="0" err="1"/>
              <a:t>창병모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7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33564-B3C4-4CAD-AD63-6546D59E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 </a:t>
            </a:r>
            <a:r>
              <a:rPr lang="ko-KR" altLang="en-US" dirty="0"/>
              <a:t>응용 프로그램 실행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5420D5-9D70-458C-8B0F-AEB1755E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BFCB04-9EF6-4E6D-A835-184F92B5CA9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GNOME</a:t>
            </a:r>
            <a:r>
              <a:rPr lang="ko-KR" altLang="en-US" dirty="0"/>
              <a:t>과 같은 데스크톱 환경</a:t>
            </a:r>
            <a:endParaRPr lang="en-US" altLang="ko-KR" dirty="0"/>
          </a:p>
          <a:p>
            <a:pPr lvl="1"/>
            <a:r>
              <a:rPr lang="ko-KR" altLang="en-US" dirty="0"/>
              <a:t>메뉴를 선택하여 </a:t>
            </a:r>
            <a:r>
              <a:rPr lang="en-US" altLang="ko-KR" dirty="0"/>
              <a:t>X </a:t>
            </a:r>
            <a:r>
              <a:rPr lang="ko-KR" altLang="en-US" dirty="0"/>
              <a:t>응용 프로그램 실행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터미널 창</a:t>
            </a:r>
            <a:endParaRPr lang="en-US" altLang="ko-KR" dirty="0"/>
          </a:p>
          <a:p>
            <a:pPr lvl="1"/>
            <a:r>
              <a:rPr lang="ko-KR" altLang="en-US" dirty="0"/>
              <a:t>명령어 사용</a:t>
            </a:r>
            <a:endParaRPr lang="en-US" altLang="ko-KR" dirty="0"/>
          </a:p>
          <a:p>
            <a:pPr lvl="1"/>
            <a:r>
              <a:rPr lang="en-US" altLang="ko-KR" dirty="0" err="1"/>
              <a:t>xclock</a:t>
            </a:r>
            <a:r>
              <a:rPr lang="en-US" altLang="ko-KR" dirty="0"/>
              <a:t> &amp;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2FA99A-A8C2-4559-AEED-D60159B14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99" y="3356992"/>
            <a:ext cx="4463405" cy="308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62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데스크톱 환경</a:t>
            </a:r>
            <a:r>
              <a:rPr lang="en-US" altLang="ko-KR" dirty="0"/>
              <a:t>(Desktop Environment)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데스크톱 환경</a:t>
            </a:r>
            <a:endParaRPr lang="en-US" altLang="ko-KR" dirty="0"/>
          </a:p>
          <a:p>
            <a:pPr lvl="1"/>
            <a:r>
              <a:rPr lang="ko-KR" altLang="en-US" dirty="0"/>
              <a:t>윈도우 관리자에 여러 유틸리티들을 패키지화 한 통합된 </a:t>
            </a:r>
            <a:r>
              <a:rPr lang="en-US" altLang="ko-KR" dirty="0"/>
              <a:t>GUI</a:t>
            </a:r>
          </a:p>
          <a:p>
            <a:pPr lvl="1"/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창</a:t>
            </a:r>
            <a:r>
              <a:rPr lang="en-US" altLang="ko-KR" dirty="0"/>
              <a:t>, </a:t>
            </a:r>
            <a:r>
              <a:rPr lang="ko-KR" altLang="en-US" dirty="0"/>
              <a:t>도구 모음</a:t>
            </a:r>
            <a:r>
              <a:rPr lang="en-US" altLang="ko-KR" dirty="0"/>
              <a:t>, </a:t>
            </a:r>
            <a:r>
              <a:rPr lang="ko-KR" altLang="en-US" dirty="0"/>
              <a:t>폴더</a:t>
            </a:r>
            <a:r>
              <a:rPr lang="en-US" altLang="ko-KR" dirty="0"/>
              <a:t>, </a:t>
            </a:r>
            <a:r>
              <a:rPr lang="ko-KR" altLang="en-US" dirty="0"/>
              <a:t>배경 화면</a:t>
            </a:r>
            <a:r>
              <a:rPr lang="en-US" altLang="ko-KR" dirty="0"/>
              <a:t>, </a:t>
            </a:r>
            <a:r>
              <a:rPr lang="ko-KR" altLang="en-US" dirty="0"/>
              <a:t>데스크톱 위젯 등 제공</a:t>
            </a:r>
            <a:endParaRPr lang="en-US" altLang="ko-KR" dirty="0"/>
          </a:p>
          <a:p>
            <a:pPr lvl="1"/>
            <a:r>
              <a:rPr lang="ko-KR" altLang="en-US" dirty="0"/>
              <a:t>윈도우 관리자만 쓰는 것보다는 초보자들이 사용하기 편리</a:t>
            </a:r>
            <a:endParaRPr lang="en-US" altLang="ko-KR" dirty="0"/>
          </a:p>
          <a:p>
            <a:pPr lvl="1"/>
            <a:r>
              <a:rPr lang="en-US" altLang="ko-KR" dirty="0"/>
              <a:t>GNOME, KDE(K Desktop Environment)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5" name="_x237842960" descr="EMB00003b7033c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5784"/>
            <a:ext cx="2905749" cy="28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37843104" descr="EMB00003b7033c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366952"/>
            <a:ext cx="2876674" cy="27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데스크톱 환경</a:t>
            </a:r>
            <a:r>
              <a:rPr lang="en-US" altLang="ko-KR" dirty="0"/>
              <a:t>(Desktop Environment)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윈도우 관리자</a:t>
            </a:r>
            <a:endParaRPr lang="en-US" altLang="ko-KR" dirty="0"/>
          </a:p>
          <a:p>
            <a:pPr lvl="1"/>
            <a:r>
              <a:rPr lang="ko-KR" altLang="en-US" dirty="0"/>
              <a:t>그래픽 사용자 인터페이스 환경에서 데스크 탑 상의 각 윈도우를 관리하는 소프트웨어</a:t>
            </a:r>
            <a:endParaRPr lang="en-US" altLang="ko-KR" dirty="0"/>
          </a:p>
          <a:p>
            <a:pPr lvl="1"/>
            <a:r>
              <a:rPr lang="ko-KR" altLang="en-US" dirty="0"/>
              <a:t>전통적인 윈도우 관리자로</a:t>
            </a:r>
            <a:endParaRPr lang="en-US" altLang="ko-KR" dirty="0"/>
          </a:p>
          <a:p>
            <a:pPr lvl="2"/>
            <a:r>
              <a:rPr lang="en-US" altLang="ko-KR" dirty="0"/>
              <a:t>TWM, MWM, FVWM, Window Maker 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049" name="_x237842816" descr="EMB00003b7033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99460"/>
            <a:ext cx="3168352" cy="30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1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2.3 </a:t>
            </a:r>
            <a:r>
              <a:rPr lang="ko-KR" altLang="en-US" dirty="0"/>
              <a:t>우분투 데스크톱 환경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412776"/>
            <a:ext cx="8219256" cy="4824536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GNOME</a:t>
            </a:r>
          </a:p>
          <a:p>
            <a:pPr lvl="1"/>
            <a:r>
              <a:rPr lang="ko-KR" altLang="en-US" sz="1800" dirty="0" err="1"/>
              <a:t>레드햇</a:t>
            </a:r>
            <a:r>
              <a:rPr lang="en-US" altLang="ko-KR" sz="1800" dirty="0"/>
              <a:t>, CentOS, </a:t>
            </a:r>
            <a:r>
              <a:rPr lang="ko-KR" altLang="en-US" sz="1800" dirty="0"/>
              <a:t>우분투 리눅스 모두 데스크톱 환경으로 </a:t>
            </a:r>
            <a:r>
              <a:rPr lang="en-US" altLang="ko-KR" sz="1800" dirty="0"/>
              <a:t>GNOME</a:t>
            </a:r>
            <a:r>
              <a:rPr lang="ko-KR" altLang="en-US" sz="1800" dirty="0"/>
              <a:t>을 사용</a:t>
            </a:r>
            <a:endParaRPr lang="en-US" altLang="ko-KR" sz="1800" dirty="0"/>
          </a:p>
          <a:p>
            <a:pPr lvl="1"/>
            <a:r>
              <a:rPr lang="ko-KR" altLang="en-US" sz="1800" dirty="0"/>
              <a:t>바탕화면과 왼쪽 </a:t>
            </a:r>
            <a:r>
              <a:rPr lang="ko-KR" altLang="en-US" sz="1800" dirty="0" err="1"/>
              <a:t>사이드바</a:t>
            </a:r>
            <a:r>
              <a:rPr lang="ko-KR" altLang="en-US" sz="1800" dirty="0"/>
              <a:t> 그리고 </a:t>
            </a:r>
            <a:r>
              <a:rPr lang="ko-KR" altLang="en-US" sz="1800" dirty="0" err="1"/>
              <a:t>상단바로</a:t>
            </a:r>
            <a:r>
              <a:rPr lang="ko-KR" altLang="en-US" sz="1800" dirty="0"/>
              <a:t> 구성</a:t>
            </a:r>
            <a:endParaRPr lang="en-US" altLang="ko-KR" sz="1800" dirty="0"/>
          </a:p>
          <a:p>
            <a:pPr lvl="1"/>
            <a:endParaRPr lang="en-US" altLang="ko-KR" sz="1100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16016" y="12931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80B7244-01D5-4E4E-8F0B-A3CA6E8F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11" y="-82688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_x391016216">
            <a:extLst>
              <a:ext uri="{FF2B5EF4-FFF2-40B4-BE49-F238E27FC236}">
                <a16:creationId xmlns:a16="http://schemas.microsoft.com/office/drawing/2014/main" id="{5B9429C4-557F-4D9E-B681-34C6E6C69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631" y="3221238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파이어폭스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7897CFB6-DCB4-41D2-A799-CAD7055AD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10" y="-423664"/>
            <a:ext cx="1136003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_x155443432">
            <a:extLst>
              <a:ext uri="{FF2B5EF4-FFF2-40B4-BE49-F238E27FC236}">
                <a16:creationId xmlns:a16="http://schemas.microsoft.com/office/drawing/2014/main" id="{E719E97F-DC2B-4665-A27C-0B8C0E434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360" y="3803706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파일 관리자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_x392375408">
            <a:extLst>
              <a:ext uri="{FF2B5EF4-FFF2-40B4-BE49-F238E27FC236}">
                <a16:creationId xmlns:a16="http://schemas.microsoft.com/office/drawing/2014/main" id="{8ECF9E1E-E76E-47E8-877C-45F81EBC2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784" y="3514011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썬더버드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_x392374048">
            <a:extLst>
              <a:ext uri="{FF2B5EF4-FFF2-40B4-BE49-F238E27FC236}">
                <a16:creationId xmlns:a16="http://schemas.microsoft.com/office/drawing/2014/main" id="{CE825804-14A5-42F5-BE4E-A5EE6A5CD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644" y="4108448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리듬박스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_x392376608">
            <a:extLst>
              <a:ext uri="{FF2B5EF4-FFF2-40B4-BE49-F238E27FC236}">
                <a16:creationId xmlns:a16="http://schemas.microsoft.com/office/drawing/2014/main" id="{CB2501BE-00FF-4C2F-89FC-F010BDDAB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784" y="4402970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LibreOffice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_x392375968">
            <a:extLst>
              <a:ext uri="{FF2B5EF4-FFF2-40B4-BE49-F238E27FC236}">
                <a16:creationId xmlns:a16="http://schemas.microsoft.com/office/drawing/2014/main" id="{4D409D52-599E-474C-BB47-1ECDB89F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873" y="4721489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소프트웨어센터</a:t>
            </a:r>
            <a:r>
              <a:rPr kumimoji="0" lang="ko-KR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 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_x392379008">
            <a:extLst>
              <a:ext uri="{FF2B5EF4-FFF2-40B4-BE49-F238E27FC236}">
                <a16:creationId xmlns:a16="http://schemas.microsoft.com/office/drawing/2014/main" id="{D2EC6976-6A84-42EF-A0C9-1B1165AF7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94" y="5981154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프로그램 표시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_x392375168">
            <a:extLst>
              <a:ext uri="{FF2B5EF4-FFF2-40B4-BE49-F238E27FC236}">
                <a16:creationId xmlns:a16="http://schemas.microsoft.com/office/drawing/2014/main" id="{B63EF889-79A7-41CF-9151-3DD2B4C2D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796" y="5031465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도움말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_x392363672">
            <a:extLst>
              <a:ext uri="{FF2B5EF4-FFF2-40B4-BE49-F238E27FC236}">
                <a16:creationId xmlns:a16="http://schemas.microsoft.com/office/drawing/2014/main" id="{44A21E86-04B0-49E7-80CD-B6CEB8D06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8" y="2719870"/>
            <a:ext cx="672529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현재 활동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_x392362632">
            <a:extLst>
              <a:ext uri="{FF2B5EF4-FFF2-40B4-BE49-F238E27FC236}">
                <a16:creationId xmlns:a16="http://schemas.microsoft.com/office/drawing/2014/main" id="{0FA4B5AF-0D85-436A-A562-7EC1D4A3A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2716145"/>
            <a:ext cx="672529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알림 영역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_x392366712">
            <a:extLst>
              <a:ext uri="{FF2B5EF4-FFF2-40B4-BE49-F238E27FC236}">
                <a16:creationId xmlns:a16="http://schemas.microsoft.com/office/drawing/2014/main" id="{CB042F98-ED28-4297-B55C-074A5E04C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44" y="2716146"/>
            <a:ext cx="672529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한영 입력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_x392366792">
            <a:extLst>
              <a:ext uri="{FF2B5EF4-FFF2-40B4-BE49-F238E27FC236}">
                <a16:creationId xmlns:a16="http://schemas.microsoft.com/office/drawing/2014/main" id="{1CBD86FA-6B44-42AC-B782-41B7E453E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386" y="2719868"/>
            <a:ext cx="672530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상태 영역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9DBB273-B21F-4BFE-94F6-110CAF89A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87" y="2978800"/>
            <a:ext cx="5004048" cy="3233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412776"/>
            <a:ext cx="8219256" cy="4824536"/>
          </a:xfrm>
        </p:spPr>
        <p:txBody>
          <a:bodyPr>
            <a:noAutofit/>
          </a:bodyPr>
          <a:lstStyle/>
          <a:p>
            <a:r>
              <a:rPr lang="ko-KR" altLang="en-US" dirty="0" err="1"/>
              <a:t>상단바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현재 활동</a:t>
            </a:r>
            <a:r>
              <a:rPr lang="en-US" altLang="ko-KR" dirty="0"/>
              <a:t>(Activities)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2"/>
            <a:r>
              <a:rPr lang="ko-KR" altLang="en-US" dirty="0"/>
              <a:t>대시보드가 뜨며 현재 데스크톱 화면에서 실행되고 있는 프로그램들을 보여준다</a:t>
            </a:r>
            <a:r>
              <a:rPr lang="en-US" altLang="ko-KR" dirty="0"/>
              <a:t> </a:t>
            </a:r>
          </a:p>
          <a:p>
            <a:pPr lvl="4"/>
            <a:endParaRPr lang="en-US" altLang="ko-KR" dirty="0"/>
          </a:p>
          <a:p>
            <a:pPr lvl="1"/>
            <a:r>
              <a:rPr lang="ko-KR" altLang="en-US" dirty="0"/>
              <a:t>알림 영역</a:t>
            </a:r>
            <a:r>
              <a:rPr lang="en-US" altLang="ko-KR" dirty="0"/>
              <a:t>(Notification area)</a:t>
            </a:r>
          </a:p>
          <a:p>
            <a:pPr lvl="2"/>
            <a:r>
              <a:rPr lang="ko-KR" altLang="en-US" dirty="0"/>
              <a:t>현재 날짜와 시간을 표시하고 일정 알림을 하는 영역</a:t>
            </a:r>
            <a:endParaRPr lang="en-US" altLang="ko-KR" dirty="0"/>
          </a:p>
          <a:p>
            <a:pPr marL="1463040" lvl="5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한영 입력 아이콘</a:t>
            </a:r>
            <a:endParaRPr lang="en-US" altLang="ko-KR" dirty="0"/>
          </a:p>
          <a:p>
            <a:pPr lvl="2"/>
            <a:r>
              <a:rPr lang="ko-KR" altLang="en-US" dirty="0"/>
              <a:t>한글 혹은 영어 입력을 선택</a:t>
            </a:r>
            <a:r>
              <a:rPr lang="en-US" altLang="ko-KR" dirty="0"/>
              <a:t> </a:t>
            </a:r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상태 영역</a:t>
            </a:r>
            <a:r>
              <a:rPr lang="en-US" altLang="ko-KR" dirty="0"/>
              <a:t>(System status area)</a:t>
            </a:r>
          </a:p>
          <a:p>
            <a:pPr lvl="2"/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볼륨</a:t>
            </a:r>
            <a:r>
              <a:rPr lang="en-US" altLang="ko-KR" dirty="0"/>
              <a:t>, </a:t>
            </a:r>
            <a:r>
              <a:rPr lang="ko-KR" altLang="en-US" dirty="0"/>
              <a:t>전원 스위치 등 표시</a:t>
            </a:r>
            <a:endParaRPr lang="en-US" altLang="ko-KR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3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412776"/>
            <a:ext cx="8219256" cy="4824536"/>
          </a:xfrm>
        </p:spPr>
        <p:txBody>
          <a:bodyPr>
            <a:noAutofit/>
          </a:bodyPr>
          <a:lstStyle/>
          <a:p>
            <a:r>
              <a:rPr lang="ko-KR" altLang="en-US" dirty="0"/>
              <a:t>왼쪽 사이드바 </a:t>
            </a:r>
            <a:endParaRPr lang="en-US" altLang="ko-KR" dirty="0"/>
          </a:p>
          <a:p>
            <a:pPr lvl="1"/>
            <a:r>
              <a:rPr lang="ko-KR" altLang="en-US" sz="1800" dirty="0" err="1"/>
              <a:t>즐겨찾기로</a:t>
            </a:r>
            <a:r>
              <a:rPr lang="ko-KR" altLang="en-US" sz="1800" dirty="0"/>
              <a:t> 등록된 프로그램의 실행 아이콘들이 나열</a:t>
            </a:r>
            <a:endParaRPr lang="en-US" altLang="ko-KR" sz="1800" dirty="0"/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파이어폭스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한컴바탕"/>
              </a:rPr>
              <a:t>(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웹 브라우저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한컴바탕"/>
              </a:rPr>
              <a:t>)</a:t>
            </a:r>
            <a:r>
              <a:rPr lang="ko-KR" altLang="en-US" sz="1800" kern="100" spc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한컴바탕"/>
              </a:rPr>
              <a:t>*</a:t>
            </a:r>
            <a:endParaRPr lang="en-US" altLang="ko-KR" sz="1800" kern="100" spc="0" dirty="0">
              <a:solidFill>
                <a:srgbClr val="0000FF"/>
              </a:solidFill>
              <a:effectLst/>
              <a:latin typeface="Arial" panose="020B0604020202020204" pitchFamily="34" charset="0"/>
              <a:ea typeface="한컴바탕"/>
            </a:endParaRPr>
          </a:p>
          <a:p>
            <a:pPr lvl="1"/>
            <a:r>
              <a:rPr lang="ko-KR" altLang="en-US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썬더버드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한컴바탕"/>
              </a:rPr>
              <a:t>(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메일 관리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한컴바탕"/>
              </a:rPr>
              <a:t>)</a:t>
            </a:r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파일 관리자</a:t>
            </a:r>
            <a:endParaRPr lang="en-US" altLang="ko-KR" sz="1800" kern="100" dirty="0">
              <a:solidFill>
                <a:srgbClr val="000000"/>
              </a:solidFill>
              <a:latin typeface="Arial" panose="020B0604020202020204" pitchFamily="34" charset="0"/>
              <a:ea typeface="한컴바탕"/>
            </a:endParaRPr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리듬박스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한컴바탕"/>
              </a:rPr>
              <a:t>(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오디오 플레이어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한컴바탕"/>
              </a:rPr>
              <a:t>)</a:t>
            </a:r>
          </a:p>
          <a:p>
            <a:pPr lvl="1"/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한컴바탕"/>
              </a:rPr>
              <a:t>LibreOffice Writer</a:t>
            </a:r>
          </a:p>
          <a:p>
            <a:pPr marL="274320" lvl="1" indent="0">
              <a:buNone/>
            </a:pPr>
            <a:r>
              <a:rPr lang="en-US" altLang="ko-KR" sz="1800" kern="100" dirty="0">
                <a:solidFill>
                  <a:srgbClr val="000000"/>
                </a:solidFill>
                <a:latin typeface="Arial" panose="020B0604020202020204" pitchFamily="34" charset="0"/>
                <a:ea typeface="한컴바탕"/>
              </a:rPr>
              <a:t>   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한컴바탕"/>
              </a:rPr>
              <a:t>(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워드 프로세서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한컴바탕"/>
              </a:rPr>
              <a:t>)</a:t>
            </a:r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우분투 소프트웨어 센터</a:t>
            </a:r>
            <a:endParaRPr lang="en-US" altLang="ko-KR" sz="1800" kern="100" dirty="0">
              <a:solidFill>
                <a:srgbClr val="000000"/>
              </a:solidFill>
              <a:latin typeface="Arial" panose="020B0604020202020204" pitchFamily="34" charset="0"/>
              <a:ea typeface="한컴바탕"/>
            </a:endParaRPr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도움말</a:t>
            </a:r>
            <a:endParaRPr lang="en-US" altLang="ko-KR" sz="1800" kern="100" dirty="0">
              <a:solidFill>
                <a:srgbClr val="000000"/>
              </a:solidFill>
              <a:latin typeface="Arial" panose="020B0604020202020204" pitchFamily="34" charset="0"/>
              <a:ea typeface="한컴바탕"/>
            </a:endParaRPr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프로그램 표시 아이콘 </a:t>
            </a:r>
            <a:endParaRPr lang="en-US" altLang="ko-KR" sz="1800" kern="10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pPr lvl="2"/>
            <a:endParaRPr lang="en-US" altLang="ko-KR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7F9A49-38DF-427A-95BF-DF1697285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098978"/>
            <a:ext cx="5236822" cy="38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우측 상단 </a:t>
            </a:r>
            <a:r>
              <a:rPr lang="en-US" altLang="ko-KR" dirty="0"/>
              <a:t>[</a:t>
            </a:r>
            <a:r>
              <a:rPr lang="ko-KR" altLang="en-US" dirty="0"/>
              <a:t>상태 영역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네트워크 연결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잠그기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컴퓨터 끄기</a:t>
            </a:r>
            <a:r>
              <a:rPr lang="en-US" altLang="ko-KR" dirty="0"/>
              <a:t>/</a:t>
            </a:r>
            <a:r>
              <a:rPr lang="ko-KR" altLang="en-US" dirty="0"/>
              <a:t>로그아웃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139952" y="16756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4D92B6-4D3B-44BB-A510-16D857005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64267"/>
            <a:ext cx="5175059" cy="33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9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바탕화면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5" y="1281928"/>
            <a:ext cx="3888433" cy="474418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홈 폴더</a:t>
            </a:r>
            <a:endParaRPr lang="en-US" altLang="ko-KR" sz="2000" dirty="0"/>
          </a:p>
          <a:p>
            <a:pPr marL="548640" marR="0" lvl="1" indent="-27432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FB8CD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홈 폴더의 내용 보여줌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868680" lvl="3" indent="0">
              <a:buNone/>
            </a:pPr>
            <a:endParaRPr lang="en-US" altLang="ko-KR" sz="1400" dirty="0"/>
          </a:p>
          <a:p>
            <a:r>
              <a:rPr lang="ko-KR" altLang="en-US" sz="2000" dirty="0"/>
              <a:t>바탕화면 메뉴</a:t>
            </a:r>
            <a:r>
              <a:rPr lang="en-US" altLang="ko-KR" sz="2000" dirty="0"/>
              <a:t>(</a:t>
            </a:r>
            <a:r>
              <a:rPr lang="ko-KR" altLang="en-US" sz="2000" dirty="0"/>
              <a:t>오른쪽 버튼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/>
            <a:r>
              <a:rPr lang="ko-KR" altLang="en-US" sz="1800" dirty="0"/>
              <a:t>자주 사용되는 메뉴</a:t>
            </a:r>
            <a:endParaRPr lang="en-US" altLang="ko-KR" sz="1800" dirty="0"/>
          </a:p>
          <a:p>
            <a:pPr lvl="2"/>
            <a:r>
              <a:rPr lang="ko-KR" altLang="en-US" dirty="0"/>
              <a:t>선택해서 </a:t>
            </a:r>
            <a:r>
              <a:rPr lang="ko-KR" altLang="en-US" sz="1800" dirty="0"/>
              <a:t>바로 실행</a:t>
            </a:r>
            <a:endParaRPr lang="en-US" altLang="ko-KR" sz="18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새 폴더</a:t>
            </a:r>
            <a:r>
              <a:rPr lang="en-US" altLang="ko-KR" sz="1800" dirty="0"/>
              <a:t>]</a:t>
            </a:r>
          </a:p>
          <a:p>
            <a:pPr lvl="2"/>
            <a:r>
              <a:rPr lang="ko-KR" altLang="en-US" sz="1600" dirty="0"/>
              <a:t>바탕화면에 새 폴더 만들기</a:t>
            </a:r>
            <a:endParaRPr lang="en-US" altLang="ko-KR" sz="16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터미널로 열기</a:t>
            </a:r>
            <a:r>
              <a:rPr lang="en-US" altLang="ko-KR" sz="1800" dirty="0"/>
              <a:t>]</a:t>
            </a:r>
          </a:p>
          <a:p>
            <a:pPr lvl="2"/>
            <a:r>
              <a:rPr lang="ko-KR" altLang="en-US" sz="1600" dirty="0"/>
              <a:t>터미널이 생성됨</a:t>
            </a:r>
          </a:p>
          <a:p>
            <a:pPr lvl="2"/>
            <a:endParaRPr lang="en-US" altLang="ko-KR" sz="1600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16016" y="131866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E8FB4C-DDBA-497C-957B-693ED6FA0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484784"/>
            <a:ext cx="5004048" cy="34369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492FA-05BA-493F-B4AF-0929702D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현재 활동과 프로그램 표시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57BD00-1238-443A-995C-D8A0DAA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B57316-3AB7-4668-BDEA-FD360899C9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3528" y="1430363"/>
            <a:ext cx="4176464" cy="4744184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대시보드</a:t>
            </a:r>
            <a:endParaRPr lang="en-US" altLang="ko-KR" dirty="0"/>
          </a:p>
          <a:p>
            <a:pPr lvl="1"/>
            <a:r>
              <a:rPr lang="ko-KR" altLang="en-US" dirty="0"/>
              <a:t>현재 데스크톱에서 실행중인 프로그램들을 보여줌</a:t>
            </a:r>
            <a:endParaRPr lang="en-US" altLang="ko-KR" dirty="0"/>
          </a:p>
          <a:p>
            <a:pPr lvl="1"/>
            <a:r>
              <a:rPr lang="ko-KR" altLang="en-US" dirty="0"/>
              <a:t>상단의 검색 바에서는 </a:t>
            </a: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키워드로 검색하여 실행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프로그램 표시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설치된 모든 프로그램을 표시</a:t>
            </a:r>
            <a:endParaRPr lang="en-US" altLang="ko-KR" dirty="0"/>
          </a:p>
          <a:p>
            <a:pPr lvl="1"/>
            <a:r>
              <a:rPr lang="ko-KR" altLang="en-US" dirty="0"/>
              <a:t>프로그램 </a:t>
            </a:r>
            <a:r>
              <a:rPr lang="ko-KR" altLang="en-US" dirty="0" err="1"/>
              <a:t>더블클릭하여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ko-KR" altLang="en-US" dirty="0"/>
              <a:t>원하는 프로그램을</a:t>
            </a:r>
            <a:r>
              <a:rPr lang="en-US" altLang="ko-KR" dirty="0"/>
              <a:t> [</a:t>
            </a:r>
            <a:r>
              <a:rPr lang="ko-KR" altLang="en-US" dirty="0" err="1"/>
              <a:t>즐겨찾기에</a:t>
            </a:r>
            <a:r>
              <a:rPr lang="ko-KR" altLang="en-US" dirty="0"/>
              <a:t> 추가</a:t>
            </a:r>
            <a:r>
              <a:rPr lang="en-US" altLang="ko-KR" dirty="0"/>
              <a:t>]</a:t>
            </a:r>
            <a:r>
              <a:rPr lang="ko-KR" altLang="en-US" dirty="0"/>
              <a:t> 로 사이드바에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207786-2D58-47EE-80E1-BB86DE713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98" y="2060848"/>
            <a:ext cx="4411958" cy="33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8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B97778A-3208-1F4E-A19E-52EDAC4DCD3D}"/>
              </a:ext>
            </a:extLst>
          </p:cNvPr>
          <p:cNvSpPr txBox="1"/>
          <p:nvPr/>
        </p:nvSpPr>
        <p:spPr>
          <a:xfrm>
            <a:off x="1374147" y="2523906"/>
            <a:ext cx="4725787" cy="1981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60"/>
              </a:lnSpc>
            </a:pPr>
            <a:r>
              <a:rPr lang="en-US" altLang="ko-KR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X </a:t>
            </a: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윈도우</a:t>
            </a:r>
            <a:r>
              <a:rPr lang="en-US" altLang="ko-KR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소개</a:t>
            </a:r>
            <a:endParaRPr lang="en-US" altLang="ko-KR" dirty="0">
              <a:solidFill>
                <a:srgbClr val="666666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>
              <a:lnSpc>
                <a:spcPts val="2960"/>
              </a:lnSpc>
            </a:pPr>
            <a:r>
              <a:rPr lang="en-US" altLang="ko-KR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X </a:t>
            </a: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윈도우와  데스크톱 환경</a:t>
            </a:r>
            <a:endParaRPr lang="en-US" altLang="ko-KR" dirty="0">
              <a:solidFill>
                <a:srgbClr val="666666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우분투 데스크톱 환경</a:t>
            </a:r>
            <a:endParaRPr lang="en-US" altLang="ko-KR" dirty="0">
              <a:solidFill>
                <a:srgbClr val="666666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>
              <a:lnSpc>
                <a:spcPts val="2960"/>
              </a:lnSpc>
            </a:pPr>
            <a:r>
              <a:rPr lang="en-US" altLang="ko-KR" dirty="0" err="1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gedit</a:t>
            </a:r>
            <a:r>
              <a:rPr lang="en-US" altLang="ko-KR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편집기</a:t>
            </a:r>
            <a:endParaRPr lang="en-US" altLang="ko-KR" dirty="0">
              <a:solidFill>
                <a:srgbClr val="666666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>
              <a:lnSpc>
                <a:spcPts val="2960"/>
              </a:lnSpc>
            </a:pPr>
            <a:r>
              <a:rPr lang="en-US" altLang="ko-KR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CentOS </a:t>
            </a: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데스크톱 환경</a:t>
            </a:r>
            <a:endParaRPr lang="en-US" altLang="ko-KR" dirty="0">
              <a:solidFill>
                <a:srgbClr val="666666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667D8D0-ADCD-2645-8A20-8865C02D4466}"/>
              </a:ext>
            </a:extLst>
          </p:cNvPr>
          <p:cNvSpPr txBox="1">
            <a:spLocks/>
          </p:cNvSpPr>
          <p:nvPr/>
        </p:nvSpPr>
        <p:spPr>
          <a:xfrm>
            <a:off x="927097" y="1698454"/>
            <a:ext cx="5445103" cy="443391"/>
          </a:xfrm>
          <a:prstGeom prst="rect">
            <a:avLst/>
          </a:prstGeom>
        </p:spPr>
        <p:txBody>
          <a:bodyPr vert="horz" wrap="square" lIns="0" tIns="1238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l">
              <a:lnSpc>
                <a:spcPct val="100000"/>
              </a:lnSpc>
              <a:spcBef>
                <a:spcPts val="98"/>
              </a:spcBef>
            </a:pPr>
            <a:r>
              <a:rPr lang="en-US" altLang="ko-KR" sz="2800" b="1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2</a:t>
            </a:r>
            <a:r>
              <a:rPr lang="ko-KR" altLang="en-US" sz="2800" b="1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장 </a:t>
            </a:r>
            <a:r>
              <a:rPr lang="en-US" altLang="ko-KR" sz="2800" b="1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X </a:t>
            </a:r>
            <a:r>
              <a:rPr lang="ko-KR" altLang="en-US" sz="2800" b="1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윈도우와 데스크톱 환경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4C60CF-875C-6348-82A7-7D9FA26377FA}"/>
              </a:ext>
            </a:extLst>
          </p:cNvPr>
          <p:cNvCxnSpPr>
            <a:cxnSpLocks/>
          </p:cNvCxnSpPr>
          <p:nvPr/>
        </p:nvCxnSpPr>
        <p:spPr>
          <a:xfrm>
            <a:off x="945480" y="2369029"/>
            <a:ext cx="730921" cy="0"/>
          </a:xfrm>
          <a:prstGeom prst="line">
            <a:avLst/>
          </a:prstGeom>
          <a:ln w="19050">
            <a:solidFill>
              <a:srgbClr val="3974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8B7ECA-0120-C64B-BC47-DCA56287185F}"/>
              </a:ext>
            </a:extLst>
          </p:cNvPr>
          <p:cNvSpPr txBox="1"/>
          <p:nvPr/>
        </p:nvSpPr>
        <p:spPr>
          <a:xfrm>
            <a:off x="864755" y="2523906"/>
            <a:ext cx="509392" cy="198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60"/>
              </a:lnSpc>
            </a:pPr>
            <a:r>
              <a:rPr lang="en-US" altLang="ko-KR" b="1" dirty="0">
                <a:solidFill>
                  <a:srgbClr val="3974F6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01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02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03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04</a:t>
            </a:r>
          </a:p>
          <a:p>
            <a:pPr>
              <a:lnSpc>
                <a:spcPts val="2960"/>
              </a:lnSpc>
            </a:pPr>
            <a:r>
              <a:rPr lang="en-US" altLang="ko-KR" b="1" dirty="0">
                <a:solidFill>
                  <a:srgbClr val="3974F6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05</a:t>
            </a:r>
            <a:endParaRPr lang="en-US" b="1" dirty="0">
              <a:solidFill>
                <a:srgbClr val="3974F6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6795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93038-27D2-4BB7-9692-5646301D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 폴더</a:t>
            </a:r>
            <a:r>
              <a:rPr lang="ko-KR" altLang="en-US" b="1" dirty="0"/>
              <a:t>와 파일 관리자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19F6CE-E2A4-4588-AE92-3B65A75A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FA278-AE77-4518-BE5E-0E42F1C7C53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097451" cy="4744184"/>
          </a:xfrm>
        </p:spPr>
        <p:txBody>
          <a:bodyPr/>
          <a:lstStyle/>
          <a:p>
            <a:r>
              <a:rPr lang="ko-KR" altLang="en-US" dirty="0"/>
              <a:t>홈 폴더 </a:t>
            </a:r>
            <a:endParaRPr lang="en-US" altLang="ko-KR" dirty="0"/>
          </a:p>
          <a:p>
            <a:pPr lvl="1"/>
            <a:r>
              <a:rPr lang="ko-KR" altLang="en-US" dirty="0"/>
              <a:t>사용자의 홈 폴더</a:t>
            </a:r>
            <a:endParaRPr lang="en-US" altLang="ko-KR" dirty="0"/>
          </a:p>
          <a:p>
            <a:pPr lvl="1"/>
            <a:r>
              <a:rPr lang="ko-KR" altLang="en-US" dirty="0"/>
              <a:t>사용자 계정을 만들면 하위 폴더가 자동 생성됨</a:t>
            </a:r>
            <a:endParaRPr lang="en-US" altLang="ko-KR" dirty="0"/>
          </a:p>
          <a:p>
            <a:pPr lvl="1"/>
            <a:r>
              <a:rPr lang="ko-KR" altLang="en-US" dirty="0"/>
              <a:t>바탕화면에서 </a:t>
            </a:r>
            <a:r>
              <a:rPr lang="en-US" altLang="ko-KR" dirty="0"/>
              <a:t>[</a:t>
            </a:r>
            <a:r>
              <a:rPr lang="ko-KR" altLang="en-US" dirty="0"/>
              <a:t>홈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ko-KR" altLang="en-US" dirty="0" err="1"/>
              <a:t>더블클릭해서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ko-KR" altLang="en-US" dirty="0"/>
              <a:t>왼쪽 사이드바에서 </a:t>
            </a:r>
            <a:r>
              <a:rPr lang="en-US" altLang="ko-KR" dirty="0"/>
              <a:t>[</a:t>
            </a:r>
            <a:r>
              <a:rPr lang="ko-KR" altLang="en-US" dirty="0"/>
              <a:t>파일 관리자</a:t>
            </a:r>
            <a:r>
              <a:rPr lang="en-US" altLang="ko-KR" dirty="0"/>
              <a:t>] </a:t>
            </a:r>
            <a:r>
              <a:rPr lang="ko-KR" altLang="en-US" dirty="0"/>
              <a:t>아이콘을 클릭해 실행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바탕화면 메뉴</a:t>
            </a:r>
            <a:endParaRPr lang="en-US" altLang="ko-KR" dirty="0"/>
          </a:p>
          <a:p>
            <a:pPr lvl="1"/>
            <a:r>
              <a:rPr lang="ko-KR" altLang="en-US" dirty="0"/>
              <a:t>새 폴더 생성</a:t>
            </a:r>
            <a:endParaRPr lang="en-US" altLang="ko-KR" dirty="0"/>
          </a:p>
          <a:p>
            <a:pPr lvl="1"/>
            <a:r>
              <a:rPr lang="ko-KR" altLang="en-US" dirty="0"/>
              <a:t>터미널에서 열기 </a:t>
            </a:r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2A18F61-1A5D-492E-87BB-DE2ED7A67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17FC67-A249-4BE8-8DA9-D685C5DB3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913864"/>
            <a:ext cx="3838246" cy="2323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D62C66-BC09-4711-8D58-9946E1E7F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51" y="1057724"/>
            <a:ext cx="4021872" cy="27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9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A0254-87DC-488D-87EF-076D27A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폴더의 아이콘 메뉴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409220-2B40-4BE9-BDF0-2F31B7F1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1FF7B-C5E5-4140-A6CA-061EEF7D61A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474840" cy="4744184"/>
          </a:xfrm>
        </p:spPr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폴더의 아이콘 메뉴</a:t>
            </a:r>
            <a:endParaRPr lang="en-US" altLang="ko-KR" dirty="0"/>
          </a:p>
          <a:p>
            <a:pPr lvl="1"/>
            <a:r>
              <a:rPr lang="ko-KR" altLang="en-US" dirty="0"/>
              <a:t>아이콘 위에서 마우스 오른쪽  버튼 클릭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아이콘 메뉴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 err="1"/>
              <a:t>잘라내기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복사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이동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이름 바꾸기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휴지통에 버리기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8A2ED1-D7EA-429B-8C81-E9A12DA86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004781-F8BA-4368-B180-1839BA1B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29" y="2780928"/>
            <a:ext cx="5428278" cy="31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30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5C7F3-CEB2-419C-9903-4E4FD3EC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/>
              <a:t>전체 파일 시스템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702A1B-DFC6-4329-9BF9-36D61693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07614A-3685-4E61-A068-98DC44DCA1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다른 위치</a:t>
            </a:r>
            <a:r>
              <a:rPr lang="en-US" altLang="ko-KR" dirty="0"/>
              <a:t>] </a:t>
            </a:r>
            <a:r>
              <a:rPr lang="ko-KR" altLang="en-US" dirty="0"/>
              <a:t>메뉴에서 </a:t>
            </a:r>
            <a:r>
              <a:rPr lang="en-US" altLang="ko-KR" dirty="0"/>
              <a:t>[</a:t>
            </a:r>
            <a:r>
              <a:rPr lang="ko-KR" altLang="en-US" dirty="0"/>
              <a:t>컴퓨터</a:t>
            </a:r>
            <a:r>
              <a:rPr lang="en-US" altLang="ko-KR" dirty="0"/>
              <a:t>]</a:t>
            </a:r>
            <a:r>
              <a:rPr lang="ko-KR" altLang="en-US" dirty="0"/>
              <a:t> 선택</a:t>
            </a:r>
          </a:p>
          <a:p>
            <a:pPr lvl="1"/>
            <a:r>
              <a:rPr lang="ko-KR" altLang="en-US" dirty="0"/>
              <a:t>전체 파일 시스템을 루트 폴더부터 보여준다</a:t>
            </a:r>
          </a:p>
          <a:p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CA4DF-B5FC-4408-9D2E-8B954856E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55579A-1B99-43D1-A1C3-23F2FFC7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56412"/>
            <a:ext cx="6696744" cy="406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4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B09E2-2A04-4939-9249-8B7B4CB9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설정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D2DA3F-9F01-4745-9C78-9F85E81D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BD498A-C9F5-4E3F-985D-F40B664123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3929696" cy="4744184"/>
          </a:xfrm>
        </p:spPr>
        <p:txBody>
          <a:bodyPr/>
          <a:lstStyle/>
          <a:p>
            <a:r>
              <a:rPr lang="ko-KR" altLang="en-US" dirty="0"/>
              <a:t>실행 방법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 -&gt; [</a:t>
            </a:r>
            <a:r>
              <a:rPr lang="ko-KR" altLang="en-US" dirty="0"/>
              <a:t>설정</a:t>
            </a:r>
            <a:r>
              <a:rPr lang="en-US" altLang="ko-KR" dirty="0"/>
              <a:t>]</a:t>
            </a:r>
          </a:p>
          <a:p>
            <a:pPr marL="274320" lvl="1" indent="0">
              <a:buNone/>
            </a:pPr>
            <a:endParaRPr lang="en-US" altLang="ko-KR" dirty="0"/>
          </a:p>
          <a:p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네트워크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배경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모양</a:t>
            </a:r>
            <a:r>
              <a:rPr lang="en-US" altLang="ko-KR" dirty="0">
                <a:solidFill>
                  <a:schemeClr val="tx1"/>
                </a:solidFill>
              </a:rPr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전원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디스플레이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590CDD0-386F-48E2-8766-63036DCD1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9048A7-39EB-4148-96D9-A90A0B62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2896"/>
            <a:ext cx="4497072" cy="37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3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11A1B-11B4-465F-6C73-B790EFA8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E0FBD-A6E4-FA2D-A295-52839C88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4272842" cy="3581071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시스템 설정에서 디스플레이를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</a:t>
            </a:r>
            <a:r>
              <a:rPr lang="ko-KR" altLang="en-US" sz="1800" dirty="0"/>
              <a:t>변경하고 그 전후를 비교한다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/>
              <a:t>[</a:t>
            </a:r>
            <a:r>
              <a:rPr lang="ko-KR" altLang="en-US" sz="1800" dirty="0"/>
              <a:t>프로그램</a:t>
            </a:r>
            <a:r>
              <a:rPr lang="en-US" altLang="ko-KR" sz="1800" dirty="0"/>
              <a:t>] </a:t>
            </a:r>
            <a:r>
              <a:rPr lang="en-US" altLang="ko-KR" sz="1800" dirty="0">
                <a:sym typeface="Wingdings" panose="05000000000000000000" pitchFamily="2" charset="2"/>
              </a:rPr>
              <a:t> [</a:t>
            </a:r>
            <a:r>
              <a:rPr lang="ko-KR" altLang="en-US" sz="1800" dirty="0">
                <a:sym typeface="Wingdings" panose="05000000000000000000" pitchFamily="2" charset="2"/>
              </a:rPr>
              <a:t>설정</a:t>
            </a:r>
            <a:r>
              <a:rPr lang="en-US" altLang="ko-KR" sz="1800" dirty="0">
                <a:sym typeface="Wingdings" panose="05000000000000000000" pitchFamily="2" charset="2"/>
              </a:rPr>
              <a:t>]  </a:t>
            </a:r>
            <a:r>
              <a:rPr lang="ko-KR" altLang="en-US" sz="1800" dirty="0">
                <a:sym typeface="Wingdings" panose="05000000000000000000" pitchFamily="2" charset="2"/>
              </a:rPr>
              <a:t>디스플레이</a:t>
            </a:r>
            <a:endParaRPr lang="ko-KR" altLang="en-US" sz="1800" dirty="0"/>
          </a:p>
          <a:p>
            <a:pPr lvl="1"/>
            <a:endParaRPr lang="ko-KR" altLang="en-US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EB1A8-ADB1-C21D-2D08-0E9D30BA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632D-9971-4C44-8528-EDD1DCE2EC99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B816A8-2191-4EF8-A089-79A92A6341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42" y="1412776"/>
            <a:ext cx="4117394" cy="3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8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2.4 </a:t>
            </a:r>
            <a:r>
              <a:rPr lang="en-US" altLang="ko-KR" dirty="0" err="1"/>
              <a:t>gedit</a:t>
            </a:r>
            <a:r>
              <a:rPr lang="en-US" altLang="ko-KR" dirty="0"/>
              <a:t> </a:t>
            </a:r>
            <a:r>
              <a:rPr lang="ko-KR" altLang="en-US" dirty="0"/>
              <a:t>편집기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197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D109A-C709-4E6E-B7C6-1D03D560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편집기 </a:t>
            </a:r>
            <a:r>
              <a:rPr lang="en-US" altLang="ko-KR" dirty="0" err="1"/>
              <a:t>gedit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FA15D-FC5C-471D-93F0-4A7DBD4135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618856" cy="4896544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000" dirty="0"/>
              <a:t>GNOME </a:t>
            </a:r>
            <a:r>
              <a:rPr lang="ko-KR" altLang="en-US" sz="2000" dirty="0"/>
              <a:t>환경의 기본 편집기</a:t>
            </a:r>
            <a:endParaRPr lang="en-US" altLang="ko-KR" sz="2000" dirty="0"/>
          </a:p>
          <a:p>
            <a:pPr lvl="1" fontAlgn="base"/>
            <a:r>
              <a:rPr lang="ko-KR" altLang="en-US" sz="1800" dirty="0"/>
              <a:t>텍스트</a:t>
            </a:r>
            <a:r>
              <a:rPr lang="en-US" altLang="ko-KR" sz="1800" dirty="0"/>
              <a:t>, </a:t>
            </a:r>
            <a:r>
              <a:rPr lang="ko-KR" altLang="en-US" sz="1800" dirty="0"/>
              <a:t>프로그램 코드</a:t>
            </a:r>
            <a:r>
              <a:rPr lang="en-US" altLang="ko-KR" sz="1800" dirty="0"/>
              <a:t>, </a:t>
            </a:r>
            <a:r>
              <a:rPr lang="ko-KR" altLang="en-US" sz="1800" dirty="0"/>
              <a:t>마크업 언어 편집에 적합</a:t>
            </a:r>
            <a:endParaRPr lang="en-US" altLang="ko-KR" sz="1800" dirty="0"/>
          </a:p>
          <a:p>
            <a:pPr lvl="1" fontAlgn="base"/>
            <a:r>
              <a:rPr lang="ko-KR" altLang="en-US" sz="1800" dirty="0"/>
              <a:t>깔끔하고 단순한 </a:t>
            </a:r>
            <a:r>
              <a:rPr lang="en-US" altLang="ko-KR" sz="1800" dirty="0"/>
              <a:t>GUI </a:t>
            </a:r>
          </a:p>
          <a:p>
            <a:pPr lvl="5" fontAlgn="base"/>
            <a:endParaRPr lang="en-US" altLang="ko-KR" sz="1400" dirty="0"/>
          </a:p>
          <a:p>
            <a:pPr fontAlgn="base"/>
            <a:r>
              <a:rPr lang="en-US" altLang="ko-KR" sz="2000" dirty="0" err="1"/>
              <a:t>gedit</a:t>
            </a:r>
            <a:r>
              <a:rPr lang="ko-KR" altLang="en-US" sz="2000" dirty="0"/>
              <a:t> 실행 방법</a:t>
            </a:r>
            <a:endParaRPr lang="en-US" altLang="ko-KR" sz="2000" dirty="0"/>
          </a:p>
          <a:p>
            <a:pPr lvl="1" fontAlgn="base"/>
            <a:r>
              <a:rPr lang="ko-KR" altLang="en-US" sz="1800" dirty="0"/>
              <a:t>프로그램 표시</a:t>
            </a:r>
            <a:endParaRPr lang="en-US" altLang="ko-KR" sz="1800" dirty="0"/>
          </a:p>
          <a:p>
            <a:pPr lvl="2" fontAlgn="base"/>
            <a:r>
              <a:rPr lang="en-US" altLang="ko-KR" sz="1600" dirty="0"/>
              <a:t>[</a:t>
            </a:r>
            <a:r>
              <a:rPr lang="ko-KR" altLang="en-US" sz="1600" dirty="0"/>
              <a:t>텍스트 편집기</a:t>
            </a:r>
            <a:r>
              <a:rPr lang="en-US" altLang="ko-KR" sz="1600" dirty="0"/>
              <a:t>] </a:t>
            </a:r>
            <a:r>
              <a:rPr lang="ko-KR" altLang="en-US" sz="1600" dirty="0"/>
              <a:t>선택하여 실행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lvl="1" fontAlgn="base"/>
            <a:r>
              <a:rPr lang="ko-KR" altLang="en-US" sz="1800" dirty="0"/>
              <a:t>현재 활동</a:t>
            </a:r>
            <a:endParaRPr lang="en-US" altLang="ko-KR" sz="1800" dirty="0"/>
          </a:p>
          <a:p>
            <a:pPr lvl="2" fontAlgn="base"/>
            <a:r>
              <a:rPr lang="en-US" altLang="ko-KR" sz="1600" dirty="0"/>
              <a:t>[</a:t>
            </a:r>
            <a:r>
              <a:rPr lang="ko-KR" altLang="en-US" sz="1600" dirty="0"/>
              <a:t>텍스트 편집기</a:t>
            </a:r>
            <a:r>
              <a:rPr lang="en-US" altLang="ko-KR" sz="1600" dirty="0"/>
              <a:t>] </a:t>
            </a:r>
            <a:r>
              <a:rPr lang="ko-KR" altLang="en-US" sz="1600" dirty="0"/>
              <a:t>검색하여 실행</a:t>
            </a:r>
            <a:endParaRPr lang="en-US" altLang="ko-KR" sz="1600" dirty="0"/>
          </a:p>
          <a:p>
            <a:pPr lvl="1" fontAlgn="base"/>
            <a:r>
              <a:rPr lang="ko-KR" altLang="en-US" sz="1800" dirty="0"/>
              <a:t>터미널</a:t>
            </a:r>
            <a:endParaRPr lang="en-US" altLang="ko-KR" sz="1800" dirty="0"/>
          </a:p>
          <a:p>
            <a:pPr lvl="2" fontAlgn="base"/>
            <a:r>
              <a:rPr lang="en-US" altLang="ko-KR" sz="1600" dirty="0"/>
              <a:t>$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[</a:t>
            </a:r>
            <a:r>
              <a:rPr lang="ko-KR" altLang="en-US" sz="1600" dirty="0"/>
              <a:t>파일이름</a:t>
            </a:r>
            <a:r>
              <a:rPr lang="en-US" altLang="ko-KR" sz="1600" dirty="0"/>
              <a:t>]</a:t>
            </a:r>
            <a:endParaRPr lang="ko-KR" altLang="en-US" sz="1600" dirty="0"/>
          </a:p>
          <a:p>
            <a:pPr lvl="1" fontAlgn="base"/>
            <a:r>
              <a:rPr lang="ko-KR" altLang="en-US" sz="1800" dirty="0"/>
              <a:t>파일 관리자</a:t>
            </a:r>
            <a:endParaRPr lang="en-US" altLang="ko-KR" sz="1800" dirty="0"/>
          </a:p>
          <a:p>
            <a:pPr lvl="2" fontAlgn="base"/>
            <a:r>
              <a:rPr lang="ko-KR" altLang="en-US" sz="1600" dirty="0"/>
              <a:t>텍스트 파일 클릭하면 자동실행</a:t>
            </a:r>
          </a:p>
          <a:p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0A967-A4EB-44F8-B180-0D8224813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536" y="2420888"/>
            <a:ext cx="4975822" cy="36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5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94847-DCF8-4479-A690-E32AB2CD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64355-E475-4A91-BACE-C6BBFACEA2A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402832" cy="4744184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en-US" altLang="ko-KR" dirty="0" err="1"/>
              <a:t>파일</a:t>
            </a:r>
            <a:r>
              <a:rPr lang="en-US" altLang="ko-KR" dirty="0"/>
              <a:t>] </a:t>
            </a:r>
            <a:r>
              <a:rPr lang="en-US" altLang="ko-KR" dirty="0" err="1"/>
              <a:t>메뉴</a:t>
            </a:r>
            <a:endParaRPr lang="en-US" altLang="ko-KR" dirty="0"/>
          </a:p>
          <a:p>
            <a:pPr lvl="1"/>
            <a:r>
              <a:rPr lang="en-US" altLang="ko-KR" dirty="0" err="1"/>
              <a:t>새로운</a:t>
            </a:r>
            <a:r>
              <a:rPr lang="en-US" altLang="ko-KR" dirty="0"/>
              <a:t> </a:t>
            </a:r>
            <a:r>
              <a:rPr lang="en-US" altLang="ko-KR" dirty="0" err="1"/>
              <a:t>파일</a:t>
            </a:r>
            <a:r>
              <a:rPr lang="en-US" altLang="ko-KR" dirty="0"/>
              <a:t> </a:t>
            </a:r>
            <a:r>
              <a:rPr lang="en-US" altLang="ko-KR" dirty="0" err="1"/>
              <a:t>만들</a:t>
            </a:r>
            <a:r>
              <a:rPr lang="ko-KR" altLang="en-US" dirty="0"/>
              <a:t>기</a:t>
            </a:r>
            <a:endParaRPr lang="en-US" altLang="ko-KR" dirty="0"/>
          </a:p>
          <a:p>
            <a:pPr lvl="1"/>
            <a:r>
              <a:rPr lang="en-US" altLang="ko-KR" dirty="0" err="1"/>
              <a:t>기존</a:t>
            </a:r>
            <a:r>
              <a:rPr lang="en-US" altLang="ko-KR" dirty="0"/>
              <a:t> </a:t>
            </a:r>
            <a:r>
              <a:rPr lang="en-US" altLang="ko-KR" dirty="0" err="1"/>
              <a:t>파일</a:t>
            </a:r>
            <a:r>
              <a:rPr lang="en-US" altLang="ko-KR" dirty="0"/>
              <a:t> 열</a:t>
            </a:r>
            <a:r>
              <a:rPr lang="ko-KR" altLang="en-US" dirty="0"/>
              <a:t>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편집한</a:t>
            </a:r>
            <a:r>
              <a:rPr lang="en-US" altLang="ko-KR" dirty="0"/>
              <a:t> </a:t>
            </a:r>
            <a:r>
              <a:rPr lang="en-US" altLang="ko-KR" dirty="0" err="1"/>
              <a:t>내용</a:t>
            </a:r>
            <a:r>
              <a:rPr lang="en-US" altLang="ko-KR" dirty="0"/>
              <a:t> 저</a:t>
            </a:r>
            <a:r>
              <a:rPr lang="ko-KR" altLang="en-US" dirty="0"/>
              <a:t>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D01CA-1453-4C9A-94BD-562FA0AA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425060"/>
            <a:ext cx="4608512" cy="339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29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94847-DCF8-4479-A690-E32AB2CD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파일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64355-E475-4A91-BACE-C6BBFACEA2A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5470" y="1412776"/>
            <a:ext cx="3610744" cy="4744184"/>
          </a:xfrm>
        </p:spPr>
        <p:txBody>
          <a:bodyPr/>
          <a:lstStyle/>
          <a:p>
            <a:r>
              <a:rPr lang="ko-KR" altLang="en-US" dirty="0"/>
              <a:t>텍스트 편집기 실행</a:t>
            </a:r>
            <a:endParaRPr lang="en-US" altLang="ko-KR" dirty="0"/>
          </a:p>
          <a:p>
            <a:pPr lvl="1"/>
            <a:r>
              <a:rPr lang="ko-KR" altLang="en-US" dirty="0"/>
              <a:t>바로 텍스트 입력</a:t>
            </a:r>
            <a:endParaRPr lang="en-US" altLang="ko-KR" dirty="0"/>
          </a:p>
          <a:p>
            <a:pPr lvl="1"/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dirty="0" err="1"/>
              <a:t>멀티탭</a:t>
            </a:r>
            <a:r>
              <a:rPr lang="ko-KR" altLang="en-US" dirty="0"/>
              <a:t> 사용하여 여러 개의 파일 분리하여 편집할 수 있음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BE130C-0E3F-467F-A348-7B460E57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605" y="1340768"/>
            <a:ext cx="5210024" cy="40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42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D109A-C709-4E6E-B7C6-1D03D560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서브메뉴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FA15D-FC5C-471D-93F0-4A7DBD4135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0588" y="1412776"/>
            <a:ext cx="6127636" cy="5040560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저장</a:t>
            </a:r>
            <a:r>
              <a:rPr lang="en-US" altLang="ko-KR" dirty="0"/>
              <a:t>]</a:t>
            </a:r>
          </a:p>
          <a:p>
            <a:pPr lvl="1" fontAlgn="base"/>
            <a:r>
              <a:rPr lang="ko-KR" altLang="en-US" dirty="0"/>
              <a:t>다른 이름으로 저장</a:t>
            </a:r>
            <a:r>
              <a:rPr lang="en-US" altLang="ko-KR" dirty="0"/>
              <a:t>, </a:t>
            </a:r>
            <a:r>
              <a:rPr lang="ko-KR" altLang="en-US" dirty="0"/>
              <a:t>모두 저장</a:t>
            </a:r>
            <a:endParaRPr lang="en-US" altLang="ko-KR" dirty="0"/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찾기</a:t>
            </a:r>
            <a:r>
              <a:rPr lang="en-US" altLang="ko-KR" dirty="0"/>
              <a:t>]</a:t>
            </a:r>
          </a:p>
          <a:p>
            <a:pPr lvl="1" fontAlgn="base"/>
            <a:r>
              <a:rPr lang="ko-KR" altLang="en-US" dirty="0"/>
              <a:t>텍스트 찾기</a:t>
            </a:r>
            <a:endParaRPr lang="en-US" altLang="ko-KR" dirty="0"/>
          </a:p>
          <a:p>
            <a:pPr lvl="1" fontAlgn="base"/>
            <a:r>
              <a:rPr lang="ko-KR" altLang="en-US" dirty="0"/>
              <a:t>찾아서 바꾸기</a:t>
            </a:r>
            <a:endParaRPr lang="en-US" altLang="ko-KR" dirty="0"/>
          </a:p>
          <a:p>
            <a:pPr lvl="1" fontAlgn="base"/>
            <a:r>
              <a:rPr lang="ko-KR" altLang="en-US" dirty="0"/>
              <a:t>특정한 줄로 이동</a:t>
            </a:r>
            <a:endParaRPr lang="en-US" altLang="ko-KR" dirty="0"/>
          </a:p>
          <a:p>
            <a:pPr lvl="1" fontAlgn="base"/>
            <a:r>
              <a:rPr lang="ko-KR" altLang="en-US" dirty="0"/>
              <a:t>일반적인 검색 기능</a:t>
            </a:r>
            <a:r>
              <a:rPr lang="en-US" altLang="ko-KR" dirty="0"/>
              <a:t> </a:t>
            </a:r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</a:t>
            </a:r>
          </a:p>
          <a:p>
            <a:pPr lvl="1" fontAlgn="base"/>
            <a:r>
              <a:rPr lang="en-US" altLang="ko-KR" dirty="0"/>
              <a:t>[</a:t>
            </a:r>
            <a:r>
              <a:rPr lang="ko-KR" altLang="en-US" dirty="0"/>
              <a:t>가장자리 창</a:t>
            </a:r>
            <a:r>
              <a:rPr lang="en-US" altLang="ko-KR" dirty="0"/>
              <a:t>]</a:t>
            </a:r>
          </a:p>
          <a:p>
            <a:pPr lvl="1" fontAlgn="base"/>
            <a:r>
              <a:rPr lang="en-US" altLang="ko-KR" dirty="0"/>
              <a:t>[</a:t>
            </a:r>
            <a:r>
              <a:rPr lang="ko-KR" altLang="en-US" dirty="0"/>
              <a:t>강조 모드</a:t>
            </a:r>
            <a:r>
              <a:rPr lang="en-US" altLang="ko-KR" dirty="0"/>
              <a:t>]</a:t>
            </a:r>
            <a:endParaRPr lang="ko-KR" altLang="en-US" dirty="0"/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도구</a:t>
            </a:r>
            <a:r>
              <a:rPr lang="en-US" altLang="ko-KR" dirty="0"/>
              <a:t>] </a:t>
            </a:r>
          </a:p>
          <a:p>
            <a:pPr lvl="1" fontAlgn="base"/>
            <a:r>
              <a:rPr lang="ko-KR" altLang="en-US" dirty="0"/>
              <a:t>맞춤법 검사</a:t>
            </a:r>
            <a:endParaRPr lang="en-US" altLang="ko-KR" dirty="0"/>
          </a:p>
          <a:p>
            <a:pPr lvl="1" fontAlgn="base"/>
            <a:r>
              <a:rPr lang="ko-KR" altLang="en-US" dirty="0"/>
              <a:t>오타가 있는 단어 강조</a:t>
            </a:r>
            <a:endParaRPr lang="en-US" altLang="ko-KR" dirty="0"/>
          </a:p>
          <a:p>
            <a:pPr lvl="1" fontAlgn="base"/>
            <a:r>
              <a:rPr lang="ko-KR" altLang="en-US" dirty="0"/>
              <a:t>언어 설정</a:t>
            </a:r>
            <a:endParaRPr lang="en-US" altLang="ko-KR" dirty="0"/>
          </a:p>
          <a:p>
            <a:pPr lvl="1" fontAlgn="base"/>
            <a:r>
              <a:rPr lang="ko-KR" altLang="en-US" dirty="0"/>
              <a:t>문서 통계</a:t>
            </a:r>
            <a:endParaRPr lang="en-US" altLang="ko-KR" dirty="0"/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기본 설정</a:t>
            </a:r>
            <a:r>
              <a:rPr lang="en-US" altLang="ko-KR" dirty="0"/>
              <a:t>]</a:t>
            </a:r>
          </a:p>
          <a:p>
            <a:pPr lvl="1" fontAlgn="base"/>
            <a:r>
              <a:rPr lang="ko-KR" altLang="en-US" dirty="0"/>
              <a:t>언어 보기</a:t>
            </a:r>
            <a:r>
              <a:rPr lang="en-US" altLang="ko-KR" dirty="0"/>
              <a:t>, </a:t>
            </a:r>
            <a:r>
              <a:rPr lang="ko-KR" altLang="en-US" dirty="0"/>
              <a:t>편집기</a:t>
            </a:r>
            <a:r>
              <a:rPr lang="en-US" altLang="ko-KR" dirty="0"/>
              <a:t>, </a:t>
            </a:r>
            <a:r>
              <a:rPr lang="ko-KR" altLang="en-US" dirty="0"/>
              <a:t>글꼴 및 색</a:t>
            </a:r>
            <a:r>
              <a:rPr lang="en-US" altLang="ko-KR" dirty="0"/>
              <a:t>, </a:t>
            </a:r>
            <a:r>
              <a:rPr lang="ko-KR" altLang="en-US" dirty="0"/>
              <a:t>플러그인 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E291E0-0138-4441-9A61-DE575AB49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340768"/>
            <a:ext cx="5023114" cy="38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5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2800" b="1" dirty="0"/>
              <a:t>2.1 X </a:t>
            </a:r>
            <a:r>
              <a:rPr lang="ko-KR" altLang="en-US" sz="2800" b="1" dirty="0"/>
              <a:t>윈도우 소개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2.5 CentOS</a:t>
            </a:r>
            <a:r>
              <a:rPr lang="ko-KR" altLang="en-US" dirty="0"/>
              <a:t> 데스크톱 환경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130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GNOME </a:t>
            </a:r>
            <a:r>
              <a:rPr lang="ko-KR" altLang="en-US" dirty="0"/>
              <a:t>데스크톱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22757" y="1220267"/>
            <a:ext cx="4160026" cy="4824536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GNOME</a:t>
            </a:r>
          </a:p>
          <a:p>
            <a:pPr lvl="1"/>
            <a:r>
              <a:rPr lang="en-US" altLang="ko-KR" sz="1800" dirty="0"/>
              <a:t>CentOS </a:t>
            </a:r>
            <a:r>
              <a:rPr lang="ko-KR" altLang="en-US" sz="1800" dirty="0"/>
              <a:t>데스크톱 환경으로 </a:t>
            </a:r>
            <a:r>
              <a:rPr lang="en-US" altLang="ko-KR" sz="1800" dirty="0"/>
              <a:t>GNOME</a:t>
            </a:r>
            <a:r>
              <a:rPr lang="ko-KR" altLang="en-US" sz="1800" dirty="0"/>
              <a:t>을 사용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상단바</a:t>
            </a:r>
            <a:endParaRPr lang="en-US" altLang="ko-KR" sz="1800" dirty="0"/>
          </a:p>
          <a:p>
            <a:pPr lvl="4"/>
            <a:endParaRPr lang="en-US" altLang="ko-KR" sz="1200" dirty="0"/>
          </a:p>
          <a:p>
            <a:pPr fontAlgn="base"/>
            <a:r>
              <a:rPr lang="ko-KR" altLang="en-US" sz="1800" dirty="0"/>
              <a:t>현재 활동</a:t>
            </a:r>
            <a:r>
              <a:rPr lang="en-US" altLang="ko-KR" sz="1800" dirty="0"/>
              <a:t>(Activities)</a:t>
            </a:r>
          </a:p>
          <a:p>
            <a:pPr lvl="1" fontAlgn="base"/>
            <a:r>
              <a:rPr lang="ko-KR" altLang="en-US" sz="1600" dirty="0"/>
              <a:t>일종의 메인 메뉴로 현재 데스크톱에서 실행되고 있는 프로그램들을 보여준다</a:t>
            </a:r>
            <a:r>
              <a:rPr lang="en-US" altLang="ko-KR" sz="1600" dirty="0"/>
              <a:t>.</a:t>
            </a:r>
          </a:p>
          <a:p>
            <a:pPr fontAlgn="base"/>
            <a:r>
              <a:rPr lang="ko-KR" altLang="en-US" sz="2000" dirty="0"/>
              <a:t>알림 영역</a:t>
            </a:r>
            <a:r>
              <a:rPr lang="en-US" altLang="ko-KR" sz="2000" dirty="0"/>
              <a:t>(Notification area)</a:t>
            </a:r>
          </a:p>
          <a:p>
            <a:pPr lvl="1" fontAlgn="base"/>
            <a:r>
              <a:rPr lang="ko-KR" altLang="en-US" sz="1600" dirty="0"/>
              <a:t>현재 날짜와 시간을 표시</a:t>
            </a:r>
            <a:endParaRPr lang="en-US" altLang="ko-KR" sz="1600" dirty="0"/>
          </a:p>
          <a:p>
            <a:pPr lvl="1" fontAlgn="base"/>
            <a:r>
              <a:rPr lang="ko-KR" altLang="en-US" sz="1600" dirty="0"/>
              <a:t>일정 알림을 하는 영역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fontAlgn="base"/>
            <a:r>
              <a:rPr lang="ko-KR" altLang="en-US" sz="1800" dirty="0"/>
              <a:t>한영 입력 아이콘</a:t>
            </a:r>
            <a:endParaRPr lang="en-US" altLang="ko-KR" sz="1800" dirty="0"/>
          </a:p>
          <a:p>
            <a:pPr lvl="1" fontAlgn="base"/>
            <a:r>
              <a:rPr lang="ko-KR" altLang="en-US" sz="1600" dirty="0"/>
              <a:t>한글 혹은 영어 입력을 선택</a:t>
            </a:r>
          </a:p>
          <a:p>
            <a:pPr lvl="1"/>
            <a:endParaRPr lang="en-US" altLang="ko-KR" sz="1100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16016" y="12931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80B7244-01D5-4E4E-8F0B-A3CA6E8F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11" y="-82688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7897CFB6-DCB4-41D2-A799-CAD7055AD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10" y="-423664"/>
            <a:ext cx="1136003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237828848" descr="EMB00003b7033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156" y="2605756"/>
            <a:ext cx="4610348" cy="348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_x237828920"/>
          <p:cNvSpPr>
            <a:spLocks noChangeArrowheads="1"/>
          </p:cNvSpPr>
          <p:nvPr/>
        </p:nvSpPr>
        <p:spPr bwMode="auto">
          <a:xfrm>
            <a:off x="4498156" y="2793330"/>
            <a:ext cx="746298" cy="217488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solidFill>
                  <a:srgbClr val="000000"/>
                </a:solidFill>
                <a:latin typeface="한컴바탕"/>
                <a:ea typeface="맑은 고딕" panose="020B0503020000020004" pitchFamily="50" charset="-127"/>
              </a:rPr>
              <a:t>현재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활동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_x237830144"/>
          <p:cNvSpPr>
            <a:spLocks noChangeArrowheads="1"/>
          </p:cNvSpPr>
          <p:nvPr/>
        </p:nvSpPr>
        <p:spPr bwMode="auto">
          <a:xfrm>
            <a:off x="6442372" y="2830711"/>
            <a:ext cx="774849" cy="207093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알림 영역 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_x237831944"/>
          <p:cNvSpPr>
            <a:spLocks noChangeArrowheads="1"/>
          </p:cNvSpPr>
          <p:nvPr/>
        </p:nvSpPr>
        <p:spPr bwMode="auto">
          <a:xfrm>
            <a:off x="7613824" y="2801265"/>
            <a:ext cx="808360" cy="236539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한영 입력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_x237830792"/>
          <p:cNvSpPr>
            <a:spLocks noChangeArrowheads="1"/>
          </p:cNvSpPr>
          <p:nvPr/>
        </p:nvSpPr>
        <p:spPr bwMode="auto">
          <a:xfrm>
            <a:off x="8324971" y="2801265"/>
            <a:ext cx="757362" cy="236539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상태 영역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40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영역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sz="1800" dirty="0"/>
              <a:t>상태 영역</a:t>
            </a:r>
            <a:r>
              <a:rPr lang="en-US" altLang="ko-KR" sz="1800" dirty="0"/>
              <a:t>(System status area)</a:t>
            </a:r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네트워크 연결</a:t>
            </a:r>
            <a:r>
              <a:rPr lang="en-US" altLang="ko-KR" sz="1800" dirty="0"/>
              <a:t>] : </a:t>
            </a:r>
            <a:r>
              <a:rPr lang="ko-KR" altLang="en-US" sz="1800" dirty="0"/>
              <a:t>네트워크 설정</a:t>
            </a:r>
            <a:endParaRPr lang="en-US" altLang="ko-KR" sz="18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사용자</a:t>
            </a:r>
            <a:r>
              <a:rPr lang="en-US" altLang="ko-KR" sz="1800" dirty="0"/>
              <a:t>] : </a:t>
            </a:r>
            <a:r>
              <a:rPr lang="ko-KR" altLang="en-US" sz="1800" dirty="0"/>
              <a:t>로그아웃</a:t>
            </a:r>
            <a:endParaRPr lang="en-US" altLang="ko-KR" sz="18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설정 버튼</a:t>
            </a:r>
            <a:r>
              <a:rPr lang="en-US" altLang="ko-KR" sz="1800" dirty="0"/>
              <a:t>] : </a:t>
            </a:r>
            <a:r>
              <a:rPr lang="ko-KR" altLang="en-US" sz="1800" dirty="0"/>
              <a:t>시스템 설정</a:t>
            </a:r>
            <a:endParaRPr lang="en-US" altLang="ko-KR" sz="18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잠금 버튼</a:t>
            </a:r>
            <a:r>
              <a:rPr lang="en-US" altLang="ko-KR" sz="1800" dirty="0"/>
              <a:t>] : </a:t>
            </a:r>
            <a:r>
              <a:rPr lang="ko-KR" altLang="en-US" sz="1800" dirty="0"/>
              <a:t>화면 잠금</a:t>
            </a:r>
            <a:endParaRPr lang="en-US" altLang="ko-KR" sz="18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전원버튼</a:t>
            </a:r>
            <a:r>
              <a:rPr lang="en-US" altLang="ko-KR" sz="1800" dirty="0"/>
              <a:t>] : </a:t>
            </a:r>
            <a:r>
              <a:rPr lang="ko-KR" altLang="en-US" sz="1800" dirty="0"/>
              <a:t>시스템 종료</a:t>
            </a:r>
          </a:p>
        </p:txBody>
      </p:sp>
      <p:pic>
        <p:nvPicPr>
          <p:cNvPr id="4097" name="_x237834752" descr="EMB00003b7033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81" y="3287712"/>
            <a:ext cx="4262438" cy="30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68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492FA-05BA-493F-B4AF-0929702D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현재 활동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57BD00-1238-443A-995C-D8A0DAA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B57316-3AB7-4668-BDEA-FD360899C9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1430363"/>
            <a:ext cx="4509268" cy="4744184"/>
          </a:xfrm>
        </p:spPr>
        <p:txBody>
          <a:bodyPr>
            <a:noAutofit/>
          </a:bodyPr>
          <a:lstStyle/>
          <a:p>
            <a:pPr lvl="0" fontAlgn="base"/>
            <a:r>
              <a:rPr lang="ko-KR" altLang="en-US" sz="1800" dirty="0" err="1"/>
              <a:t>사이드바</a:t>
            </a:r>
            <a:r>
              <a:rPr lang="ko-KR" altLang="en-US" sz="1800" dirty="0"/>
              <a:t> 메뉴</a:t>
            </a:r>
            <a:endParaRPr lang="en-US" altLang="ko-KR" sz="1800" dirty="0"/>
          </a:p>
          <a:p>
            <a:pPr lvl="1" fontAlgn="base"/>
            <a:r>
              <a:rPr lang="ko-KR" altLang="en-US" sz="1600" dirty="0" err="1"/>
              <a:t>즐겨찾기에</a:t>
            </a:r>
            <a:r>
              <a:rPr lang="ko-KR" altLang="en-US" sz="1600" dirty="0"/>
              <a:t> 등록된 프로그램 아이콘 표시</a:t>
            </a:r>
            <a:endParaRPr lang="en-US" altLang="ko-KR" sz="1600" dirty="0"/>
          </a:p>
          <a:p>
            <a:pPr lvl="1" fontAlgn="base"/>
            <a:r>
              <a:rPr lang="ko-KR" altLang="en-US" sz="1600" dirty="0"/>
              <a:t>이를 클릭하여 실행하는 방식으로 사용</a:t>
            </a:r>
            <a:endParaRPr lang="en-US" altLang="ko-KR" sz="1600" dirty="0"/>
          </a:p>
          <a:p>
            <a:pPr lvl="0" fontAlgn="base"/>
            <a:r>
              <a:rPr lang="ko-KR" altLang="en-US" sz="1800" dirty="0"/>
              <a:t>검색 바</a:t>
            </a:r>
            <a:endParaRPr lang="en-US" altLang="ko-KR" sz="1800" dirty="0"/>
          </a:p>
          <a:p>
            <a:pPr lvl="1" fontAlgn="base"/>
            <a:r>
              <a:rPr lang="ko-KR" altLang="en-US" sz="1600" dirty="0"/>
              <a:t>상단의 검색 바에서 프로그램 이름으로 검색하여 실행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lvl="0" fontAlgn="base"/>
            <a:r>
              <a:rPr lang="ko-KR" altLang="en-US" sz="1800" dirty="0"/>
              <a:t>대시보드 </a:t>
            </a:r>
            <a:endParaRPr lang="en-US" altLang="ko-KR" sz="1800" dirty="0"/>
          </a:p>
          <a:p>
            <a:pPr lvl="1" fontAlgn="base"/>
            <a:r>
              <a:rPr lang="ko-KR" altLang="en-US" sz="1600" dirty="0"/>
              <a:t>현재 데스크톱에서 실행되고 있는 프로그램들을 보여준다</a:t>
            </a:r>
            <a:r>
              <a:rPr lang="en-US" altLang="ko-KR" sz="1600" dirty="0"/>
              <a:t>. </a:t>
            </a:r>
          </a:p>
          <a:p>
            <a:pPr fontAlgn="base"/>
            <a:r>
              <a:rPr lang="ko-KR" altLang="en-US" sz="1800" dirty="0"/>
              <a:t>작업 공간 리스트 </a:t>
            </a:r>
            <a:endParaRPr lang="en-US" altLang="ko-KR" sz="1800" dirty="0"/>
          </a:p>
          <a:p>
            <a:pPr lvl="1" fontAlgn="base"/>
            <a:r>
              <a:rPr lang="ko-KR" altLang="en-US" sz="1600" dirty="0"/>
              <a:t>가상 데스크톱 화면을 나타낸다</a:t>
            </a:r>
            <a:r>
              <a:rPr lang="en-US" altLang="ko-KR" sz="1600" dirty="0"/>
              <a:t>. </a:t>
            </a:r>
            <a:endParaRPr lang="ko-KR" altLang="en-US" sz="1600" dirty="0"/>
          </a:p>
          <a:p>
            <a:pPr lvl="1"/>
            <a:endParaRPr lang="en-US" altLang="ko-KR" sz="1400" dirty="0"/>
          </a:p>
        </p:txBody>
      </p:sp>
      <p:pic>
        <p:nvPicPr>
          <p:cNvPr id="5128" name="_x237828560" descr="EMB00003b7033f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796" y="1822450"/>
            <a:ext cx="42037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_x237829856"/>
          <p:cNvSpPr>
            <a:spLocks noChangeArrowheads="1"/>
          </p:cNvSpPr>
          <p:nvPr/>
        </p:nvSpPr>
        <p:spPr bwMode="auto">
          <a:xfrm>
            <a:off x="5244578" y="3696646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파일관리자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_x237828704"/>
          <p:cNvSpPr>
            <a:spLocks noChangeArrowheads="1"/>
          </p:cNvSpPr>
          <p:nvPr/>
        </p:nvSpPr>
        <p:spPr bwMode="auto">
          <a:xfrm>
            <a:off x="5244578" y="3383441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리듬박스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_x237831368"/>
          <p:cNvSpPr>
            <a:spLocks noChangeArrowheads="1"/>
          </p:cNvSpPr>
          <p:nvPr/>
        </p:nvSpPr>
        <p:spPr bwMode="auto">
          <a:xfrm>
            <a:off x="5244578" y="2770758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파이어폭스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_x237832736"/>
          <p:cNvSpPr>
            <a:spLocks noChangeArrowheads="1"/>
          </p:cNvSpPr>
          <p:nvPr/>
        </p:nvSpPr>
        <p:spPr bwMode="auto">
          <a:xfrm>
            <a:off x="5244578" y="4612736"/>
            <a:ext cx="695574" cy="283319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프로그램 표시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_x237833024"/>
          <p:cNvSpPr>
            <a:spLocks noChangeArrowheads="1"/>
          </p:cNvSpPr>
          <p:nvPr/>
        </p:nvSpPr>
        <p:spPr bwMode="auto">
          <a:xfrm>
            <a:off x="5244578" y="4022757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소프트웨어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_x237838136"/>
          <p:cNvSpPr>
            <a:spLocks noChangeArrowheads="1"/>
          </p:cNvSpPr>
          <p:nvPr/>
        </p:nvSpPr>
        <p:spPr bwMode="auto">
          <a:xfrm>
            <a:off x="5244578" y="3072383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에볼루션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_x237839144"/>
          <p:cNvSpPr>
            <a:spLocks noChangeArrowheads="1"/>
          </p:cNvSpPr>
          <p:nvPr/>
        </p:nvSpPr>
        <p:spPr bwMode="auto">
          <a:xfrm>
            <a:off x="5244578" y="4319754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도움말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301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사이드바</a:t>
            </a:r>
            <a:r>
              <a:rPr lang="ko-KR" altLang="en-US" dirty="0"/>
              <a:t> 메뉴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사이드바</a:t>
            </a:r>
            <a:r>
              <a:rPr lang="ko-KR" altLang="en-US" dirty="0"/>
              <a:t> 메뉴</a:t>
            </a:r>
            <a:endParaRPr lang="en-US" altLang="ko-KR" dirty="0"/>
          </a:p>
          <a:p>
            <a:pPr lvl="1"/>
            <a:r>
              <a:rPr lang="ko-KR" altLang="en-US" dirty="0"/>
              <a:t>프로그램의 실행 아이콘을 클릭하여 프로그램 실행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[</a:t>
            </a:r>
            <a:r>
              <a:rPr lang="ko-KR" altLang="en-US" dirty="0"/>
              <a:t>파이어폭스</a:t>
            </a:r>
            <a:r>
              <a:rPr lang="en-US" altLang="ko-KR" dirty="0"/>
              <a:t>] </a:t>
            </a:r>
            <a:r>
              <a:rPr lang="ko-KR" altLang="en-US" dirty="0"/>
              <a:t>아이콘을 클릭</a:t>
            </a:r>
          </a:p>
          <a:p>
            <a:endParaRPr lang="ko-KR" altLang="en-US" dirty="0"/>
          </a:p>
        </p:txBody>
      </p:sp>
      <p:pic>
        <p:nvPicPr>
          <p:cNvPr id="7169" name="_x237821648" descr="EMB00003b7033f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2936"/>
            <a:ext cx="4148138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0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en-US" altLang="ko-KR" dirty="0" err="1"/>
              <a:t>검색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 err="1"/>
              <a:t>실행하고자</a:t>
            </a:r>
            <a:r>
              <a:rPr lang="en-US" altLang="ko-KR" dirty="0"/>
              <a:t> </a:t>
            </a:r>
            <a:r>
              <a:rPr lang="en-US" altLang="ko-KR" dirty="0" err="1"/>
              <a:t>하는</a:t>
            </a:r>
            <a:r>
              <a:rPr lang="en-US" altLang="ko-KR" dirty="0"/>
              <a:t> </a:t>
            </a:r>
            <a:r>
              <a:rPr lang="en-US" altLang="ko-KR" dirty="0" err="1"/>
              <a:t>프로그램을</a:t>
            </a:r>
            <a:r>
              <a:rPr lang="en-US" altLang="ko-KR" dirty="0"/>
              <a:t> </a:t>
            </a:r>
            <a:r>
              <a:rPr lang="en-US" altLang="ko-KR" dirty="0" err="1"/>
              <a:t>키워드로</a:t>
            </a:r>
            <a:r>
              <a:rPr lang="en-US" altLang="ko-KR" dirty="0"/>
              <a:t> </a:t>
            </a:r>
            <a:r>
              <a:rPr lang="en-US" altLang="ko-KR" dirty="0" err="1"/>
              <a:t>검색하여</a:t>
            </a:r>
            <a:r>
              <a:rPr lang="en-US" altLang="ko-KR" dirty="0"/>
              <a:t> </a:t>
            </a:r>
            <a:r>
              <a:rPr lang="en-US" altLang="ko-KR" dirty="0" err="1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터미널 검색 실행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196" name="_x237829280" descr="EMB00003b7033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09" y="2890016"/>
            <a:ext cx="3580040" cy="27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237830216" descr="EMB00003b7033f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9" y="2888456"/>
            <a:ext cx="4414838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_x237828704"/>
          <p:cNvSpPr>
            <a:spLocks noChangeArrowheads="1"/>
          </p:cNvSpPr>
          <p:nvPr/>
        </p:nvSpPr>
        <p:spPr bwMode="auto">
          <a:xfrm>
            <a:off x="2113629" y="3040917"/>
            <a:ext cx="960438" cy="109537"/>
          </a:xfrm>
          <a:prstGeom prst="rect">
            <a:avLst/>
          </a:prstGeom>
          <a:noFill/>
          <a:ln w="4191">
            <a:solidFill>
              <a:srgbClr val="C752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_x237829568"/>
          <p:cNvSpPr>
            <a:spLocks noChangeArrowheads="1"/>
          </p:cNvSpPr>
          <p:nvPr/>
        </p:nvSpPr>
        <p:spPr bwMode="auto">
          <a:xfrm>
            <a:off x="2441448" y="3284984"/>
            <a:ext cx="304800" cy="342900"/>
          </a:xfrm>
          <a:prstGeom prst="rect">
            <a:avLst/>
          </a:prstGeom>
          <a:noFill/>
          <a:ln w="4191">
            <a:solidFill>
              <a:srgbClr val="C752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649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492FA-05BA-493F-B4AF-0929702D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프로그램 표시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57BD00-1238-443A-995C-D8A0DAA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B57316-3AB7-4668-BDEA-FD360899C9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3528" y="1274725"/>
            <a:ext cx="7632848" cy="4744184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표시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설치된 모든 프로그램을 표시</a:t>
            </a:r>
            <a:endParaRPr lang="en-US" altLang="ko-KR" dirty="0"/>
          </a:p>
          <a:p>
            <a:pPr lvl="1"/>
            <a:r>
              <a:rPr lang="ko-KR" altLang="en-US" dirty="0"/>
              <a:t>원하는 프로그램을</a:t>
            </a:r>
            <a:r>
              <a:rPr lang="en-US" altLang="ko-KR" dirty="0"/>
              <a:t> [</a:t>
            </a:r>
            <a:r>
              <a:rPr lang="ko-KR" altLang="en-US" dirty="0" err="1"/>
              <a:t>즐겨찾기에</a:t>
            </a:r>
            <a:r>
              <a:rPr lang="ko-KR" altLang="en-US" dirty="0"/>
              <a:t> 추가</a:t>
            </a:r>
            <a:r>
              <a:rPr lang="en-US" altLang="ko-KR" dirty="0"/>
              <a:t>]</a:t>
            </a:r>
            <a:r>
              <a:rPr lang="ko-KR" altLang="en-US" dirty="0"/>
              <a:t> 로 사이드바에 추가</a:t>
            </a:r>
          </a:p>
        </p:txBody>
      </p:sp>
      <p:pic>
        <p:nvPicPr>
          <p:cNvPr id="6145" name="_x237829568" descr="EMB00003b7033f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852936"/>
            <a:ext cx="4058990" cy="337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745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93038-27D2-4BB7-9692-5646301D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 폴더</a:t>
            </a:r>
            <a:r>
              <a:rPr lang="ko-KR" altLang="en-US" b="1" dirty="0"/>
              <a:t>와 파일 관리자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19F6CE-E2A4-4588-AE92-3B65A75A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FA278-AE77-4518-BE5E-0E42F1C7C53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097451" cy="4744184"/>
          </a:xfrm>
        </p:spPr>
        <p:txBody>
          <a:bodyPr/>
          <a:lstStyle/>
          <a:p>
            <a:r>
              <a:rPr lang="ko-KR" altLang="en-US" dirty="0"/>
              <a:t>홈 폴더 </a:t>
            </a:r>
            <a:endParaRPr lang="en-US" altLang="ko-KR" dirty="0"/>
          </a:p>
          <a:p>
            <a:pPr lvl="1"/>
            <a:r>
              <a:rPr lang="ko-KR" altLang="en-US" dirty="0"/>
              <a:t>사용자의 홈 폴더</a:t>
            </a:r>
            <a:endParaRPr lang="en-US" altLang="ko-KR" dirty="0"/>
          </a:p>
          <a:p>
            <a:pPr lvl="1"/>
            <a:r>
              <a:rPr lang="ko-KR" altLang="en-US" dirty="0"/>
              <a:t>왼쪽 사이드바에서 </a:t>
            </a:r>
            <a:r>
              <a:rPr lang="en-US" altLang="ko-KR" dirty="0"/>
              <a:t>[</a:t>
            </a:r>
            <a:r>
              <a:rPr lang="ko-KR" altLang="en-US" dirty="0"/>
              <a:t>파일 관리자</a:t>
            </a:r>
            <a:r>
              <a:rPr lang="en-US" altLang="ko-KR" dirty="0"/>
              <a:t>] </a:t>
            </a:r>
            <a:r>
              <a:rPr lang="ko-KR" altLang="en-US" dirty="0"/>
              <a:t>아이콘을 클릭해 실행</a:t>
            </a:r>
            <a:endParaRPr lang="en-US" altLang="ko-KR" dirty="0"/>
          </a:p>
          <a:p>
            <a:pPr lvl="1"/>
            <a:r>
              <a:rPr lang="ko-KR" altLang="en-US" dirty="0"/>
              <a:t>사용자 계정을 만들면 하위 폴더가 자동 생성됨</a:t>
            </a:r>
            <a:endParaRPr lang="en-US" altLang="ko-KR" dirty="0"/>
          </a:p>
          <a:p>
            <a:pPr lvl="1"/>
            <a:r>
              <a:rPr lang="ko-KR" altLang="en-US" dirty="0"/>
              <a:t>새 폴더 생성 가능</a:t>
            </a:r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2A18F61-1A5D-492E-87BB-DE2ED7A67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37850952" descr="EMB00003b7034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7" y="1703119"/>
            <a:ext cx="4227513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116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폴더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오른쪽 버튼을 클릭하여 원하는 새 폴더를 만들 수 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dirty="0"/>
          </a:p>
        </p:txBody>
      </p:sp>
      <p:pic>
        <p:nvPicPr>
          <p:cNvPr id="11265" name="_x237836696" descr="EMB00003b7034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20888"/>
            <a:ext cx="4208463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494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A0254-87DC-488D-87EF-076D27A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폴더의 아이콘 메뉴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409220-2B40-4BE9-BDF0-2F31B7F1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1FF7B-C5E5-4140-A6CA-061EEF7D61A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474840" cy="4744184"/>
          </a:xfrm>
        </p:spPr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폴더의 아이콘 메뉴</a:t>
            </a:r>
            <a:endParaRPr lang="en-US" altLang="ko-KR" dirty="0"/>
          </a:p>
          <a:p>
            <a:pPr lvl="1"/>
            <a:r>
              <a:rPr lang="ko-KR" altLang="en-US" dirty="0"/>
              <a:t>아이콘 위에서 마우스 오른쪽  버튼 클릭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아이콘 메뉴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 err="1"/>
              <a:t>잘라내기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복사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이동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이름 바꾸기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휴지통에 버리기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8A2ED1-D7EA-429B-8C81-E9A12DA86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37836840" descr="EMB00003b7034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08920"/>
            <a:ext cx="4376738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5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 </a:t>
            </a:r>
            <a:r>
              <a:rPr lang="ko-KR" altLang="en-US" dirty="0"/>
              <a:t>윈도우 시스템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유닉스</a:t>
            </a:r>
            <a:r>
              <a:rPr lang="en-US" altLang="ko-KR" dirty="0"/>
              <a:t>/</a:t>
            </a:r>
            <a:r>
              <a:rPr lang="ko-KR" altLang="en-US" dirty="0" err="1"/>
              <a:t>리눅스를</a:t>
            </a:r>
            <a:r>
              <a:rPr lang="ko-KR" altLang="en-US" dirty="0"/>
              <a:t> 위한 그래픽 사용자 인터페이스</a:t>
            </a:r>
            <a:r>
              <a:rPr lang="en-US" altLang="ko-KR" dirty="0"/>
              <a:t>(GUI) 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en-US" altLang="ko-KR" dirty="0"/>
              <a:t>1984</a:t>
            </a:r>
            <a:r>
              <a:rPr lang="ko-KR" altLang="en-US" dirty="0"/>
              <a:t>년에 </a:t>
            </a:r>
            <a:r>
              <a:rPr lang="en-US" altLang="ko-KR" dirty="0"/>
              <a:t>MIT</a:t>
            </a:r>
            <a:r>
              <a:rPr lang="ko-KR" altLang="en-US" dirty="0"/>
              <a:t>를 중심으로 개발됨</a:t>
            </a:r>
            <a:endParaRPr lang="en-US" altLang="ko-KR" dirty="0"/>
          </a:p>
          <a:p>
            <a:r>
              <a:rPr lang="en-US" altLang="ko-KR" dirty="0"/>
              <a:t>1987</a:t>
            </a:r>
            <a:r>
              <a:rPr lang="ko-KR" altLang="en-US" dirty="0"/>
              <a:t>년에 </a:t>
            </a:r>
            <a:r>
              <a:rPr lang="en-US" altLang="ko-KR" dirty="0"/>
              <a:t>X11, 1996</a:t>
            </a:r>
            <a:r>
              <a:rPr lang="ko-KR" altLang="en-US" dirty="0"/>
              <a:t>년</a:t>
            </a:r>
            <a:r>
              <a:rPr lang="en-US" altLang="ko-KR" dirty="0"/>
              <a:t> X11R6, 2006</a:t>
            </a:r>
            <a:r>
              <a:rPr lang="ko-KR" altLang="en-US" dirty="0"/>
              <a:t>년 </a:t>
            </a:r>
            <a:r>
              <a:rPr lang="en-US" altLang="ko-KR" dirty="0"/>
              <a:t>X11R7 </a:t>
            </a:r>
            <a:r>
              <a:rPr lang="ko-KR" altLang="en-US" dirty="0"/>
              <a:t>버전 개발 후 </a:t>
            </a:r>
            <a:endParaRPr lang="en-US" altLang="ko-KR" dirty="0"/>
          </a:p>
          <a:p>
            <a:r>
              <a:rPr lang="ko-KR" altLang="en-US" dirty="0"/>
              <a:t>유닉스</a:t>
            </a:r>
            <a:r>
              <a:rPr lang="en-US" altLang="ko-KR" dirty="0"/>
              <a:t>/</a:t>
            </a:r>
            <a:r>
              <a:rPr lang="ko-KR" altLang="en-US" dirty="0"/>
              <a:t>리눅스의 표준 윈도우 시스템</a:t>
            </a:r>
            <a:endParaRPr lang="en-US" altLang="ko-KR" dirty="0"/>
          </a:p>
          <a:p>
            <a:pPr lvl="5"/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5C7F3-CEB2-419C-9903-4E4FD3EC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/>
              <a:t>전체 파일 시스템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702A1B-DFC6-4329-9BF9-36D61693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07614A-3685-4E61-A068-98DC44DCA1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다른 위치</a:t>
            </a:r>
            <a:r>
              <a:rPr lang="en-US" altLang="ko-KR" dirty="0"/>
              <a:t>] </a:t>
            </a:r>
            <a:r>
              <a:rPr lang="ko-KR" altLang="en-US" dirty="0"/>
              <a:t>메뉴에서 </a:t>
            </a:r>
            <a:r>
              <a:rPr lang="en-US" altLang="ko-KR" dirty="0"/>
              <a:t>[</a:t>
            </a:r>
            <a:r>
              <a:rPr lang="ko-KR" altLang="en-US" dirty="0"/>
              <a:t>컴퓨터</a:t>
            </a:r>
            <a:r>
              <a:rPr lang="en-US" altLang="ko-KR" dirty="0"/>
              <a:t>]</a:t>
            </a:r>
            <a:r>
              <a:rPr lang="ko-KR" altLang="en-US" dirty="0"/>
              <a:t> 선택</a:t>
            </a:r>
          </a:p>
          <a:p>
            <a:pPr lvl="1"/>
            <a:r>
              <a:rPr lang="ko-KR" altLang="en-US" dirty="0"/>
              <a:t>전체 파일 시스템을 루트 폴더부터 보여준다</a:t>
            </a:r>
          </a:p>
          <a:p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CA4DF-B5FC-4408-9D2E-8B954856E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37835760" descr="EMB00003b7034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92896"/>
            <a:ext cx="44513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782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B09E2-2A04-4939-9249-8B7B4CB9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설정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D2DA3F-9F01-4745-9C78-9F85E81D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BD498A-C9F5-4E3F-985D-F40B664123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5482952" cy="4744184"/>
          </a:xfrm>
        </p:spPr>
        <p:txBody>
          <a:bodyPr/>
          <a:lstStyle/>
          <a:p>
            <a:r>
              <a:rPr lang="ko-KR" altLang="en-US" dirty="0"/>
              <a:t>실행 방법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표시</a:t>
            </a:r>
            <a:r>
              <a:rPr lang="en-US" altLang="ko-KR" dirty="0"/>
              <a:t>] -&gt; </a:t>
            </a:r>
            <a:r>
              <a:rPr lang="ko-KR" altLang="en-US" dirty="0"/>
              <a:t>설정 아이콘 클릭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네트워크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배경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모양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전원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디스플레이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590CDD0-386F-48E2-8766-63036DCD1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237837992" descr="EMB00003b7034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636912"/>
            <a:ext cx="5218113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025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8075240" cy="4744184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altLang="ko-KR" sz="2000" dirty="0"/>
              <a:t>X </a:t>
            </a:r>
            <a:r>
              <a:rPr lang="ko-KR" altLang="en-US" sz="2000" dirty="0"/>
              <a:t>윈도우 시스템은 하나의 </a:t>
            </a:r>
            <a:r>
              <a:rPr lang="en-US" altLang="ko-KR" sz="2000" dirty="0"/>
              <a:t>X </a:t>
            </a:r>
            <a:r>
              <a:rPr lang="ko-KR" altLang="en-US" sz="2000" dirty="0"/>
              <a:t>서버와 여러 개의 </a:t>
            </a:r>
            <a:r>
              <a:rPr lang="en-US" altLang="ko-KR" sz="2000" dirty="0"/>
              <a:t>X </a:t>
            </a:r>
            <a:r>
              <a:rPr lang="ko-KR" altLang="en-US" sz="2000" dirty="0"/>
              <a:t>클라이언트들로 구성된다</a:t>
            </a:r>
            <a:r>
              <a:rPr lang="en-US" altLang="ko-KR" sz="2000" dirty="0"/>
              <a:t>. X </a:t>
            </a:r>
            <a:r>
              <a:rPr lang="ko-KR" altLang="en-US" sz="2000" dirty="0"/>
              <a:t>서버는 디스플레이를 담당하고 </a:t>
            </a:r>
            <a:r>
              <a:rPr lang="en-US" altLang="ko-KR" sz="2000" dirty="0"/>
              <a:t>X </a:t>
            </a:r>
            <a:r>
              <a:rPr lang="ko-KR" altLang="en-US" sz="2000" dirty="0"/>
              <a:t>응용 프로그램은 </a:t>
            </a:r>
            <a:r>
              <a:rPr lang="en-US" altLang="ko-KR" sz="2000" dirty="0"/>
              <a:t>X </a:t>
            </a:r>
            <a:r>
              <a:rPr lang="ko-KR" altLang="en-US" sz="2000" dirty="0"/>
              <a:t>클라이언트이다</a:t>
            </a:r>
            <a:r>
              <a:rPr lang="en-US" altLang="ko-KR" sz="2000" dirty="0"/>
              <a:t>. </a:t>
            </a:r>
          </a:p>
          <a:p>
            <a:pPr>
              <a:spcBef>
                <a:spcPts val="1600"/>
              </a:spcBef>
            </a:pPr>
            <a:r>
              <a:rPr lang="ko-KR" altLang="en-US" sz="2000" dirty="0"/>
              <a:t>최신 </a:t>
            </a:r>
            <a:r>
              <a:rPr lang="en-US" altLang="ko-KR" sz="2000" dirty="0"/>
              <a:t>CentOS</a:t>
            </a:r>
            <a:r>
              <a:rPr lang="ko-KR" altLang="en-US" sz="2000" dirty="0"/>
              <a:t>와 우분투 리눅스는 </a:t>
            </a:r>
            <a:r>
              <a:rPr lang="en-US" altLang="ko-KR" sz="2000" dirty="0"/>
              <a:t>GNOME</a:t>
            </a:r>
            <a:r>
              <a:rPr lang="ko-KR" altLang="en-US" sz="2000" dirty="0"/>
              <a:t>을 데스크톱 환경으로 사용한다</a:t>
            </a:r>
            <a:r>
              <a:rPr lang="en-US" altLang="ko-KR" sz="2000" dirty="0"/>
              <a:t>.  </a:t>
            </a:r>
          </a:p>
          <a:p>
            <a:pPr>
              <a:spcBef>
                <a:spcPts val="1600"/>
              </a:spcBef>
            </a:pPr>
            <a:r>
              <a:rPr lang="ko-KR" altLang="en-US" sz="2000" dirty="0"/>
              <a:t>텍스트 편집기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gedit</a:t>
            </a:r>
            <a:r>
              <a:rPr lang="en-US" altLang="ko-KR" sz="2000" dirty="0"/>
              <a:t>)</a:t>
            </a:r>
            <a:r>
              <a:rPr lang="ko-KR" altLang="en-US" sz="2000" dirty="0"/>
              <a:t>는 </a:t>
            </a:r>
            <a:r>
              <a:rPr lang="en-US" altLang="ko-KR" sz="2000" dirty="0"/>
              <a:t>GNU</a:t>
            </a:r>
            <a:r>
              <a:rPr lang="ko-KR" altLang="en-US" sz="2000" dirty="0"/>
              <a:t>가 제공하는 대표적인 </a:t>
            </a:r>
            <a:r>
              <a:rPr lang="en-US" altLang="ko-KR" sz="2000" dirty="0"/>
              <a:t>GUI </a:t>
            </a:r>
            <a:r>
              <a:rPr lang="ko-KR" altLang="en-US" sz="2000" dirty="0"/>
              <a:t>텍스트 편집기이다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 </a:t>
            </a:r>
            <a:r>
              <a:rPr lang="ko-KR" altLang="en-US" dirty="0"/>
              <a:t>윈도우 시스템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600"/>
              </a:spcBef>
            </a:pPr>
            <a:r>
              <a:rPr lang="ko-KR" altLang="en-US" dirty="0"/>
              <a:t>뛰어난 </a:t>
            </a:r>
            <a:r>
              <a:rPr lang="ko-KR" altLang="en-US" dirty="0" err="1"/>
              <a:t>이식성</a:t>
            </a:r>
            <a:endParaRPr lang="en-US" altLang="ko-KR" dirty="0"/>
          </a:p>
          <a:p>
            <a:pPr lvl="1">
              <a:spcBef>
                <a:spcPts val="1600"/>
              </a:spcBef>
            </a:pPr>
            <a:r>
              <a:rPr lang="ko-KR" altLang="en-US" dirty="0"/>
              <a:t>거의 모든 유닉스</a:t>
            </a:r>
            <a:r>
              <a:rPr lang="en-US" altLang="ko-KR" dirty="0"/>
              <a:t>/</a:t>
            </a:r>
            <a:r>
              <a:rPr lang="ko-KR" altLang="en-US" dirty="0"/>
              <a:t>리눅스에서 동작할 만큼 뛰어난 </a:t>
            </a:r>
            <a:r>
              <a:rPr lang="ko-KR" altLang="en-US" dirty="0" err="1"/>
              <a:t>이식성</a:t>
            </a:r>
            <a:endParaRPr lang="ko-KR" altLang="en-US" dirty="0"/>
          </a:p>
          <a:p>
            <a:pPr>
              <a:spcBef>
                <a:spcPts val="1600"/>
              </a:spcBef>
            </a:pPr>
            <a:r>
              <a:rPr lang="ko-KR" altLang="en-US" dirty="0"/>
              <a:t>클라이언트</a:t>
            </a:r>
            <a:r>
              <a:rPr lang="en-US" altLang="ko-KR" dirty="0"/>
              <a:t>/</a:t>
            </a:r>
            <a:r>
              <a:rPr lang="ko-KR" altLang="en-US" dirty="0"/>
              <a:t>서버 구조</a:t>
            </a:r>
            <a:endParaRPr lang="en-US" altLang="ko-KR" dirty="0"/>
          </a:p>
          <a:p>
            <a:pPr lvl="1">
              <a:spcBef>
                <a:spcPts val="1600"/>
              </a:spcBef>
            </a:pPr>
            <a:r>
              <a:rPr lang="en-US" altLang="ko-KR" dirty="0"/>
              <a:t>X </a:t>
            </a:r>
            <a:r>
              <a:rPr lang="ko-KR" altLang="en-US" dirty="0"/>
              <a:t>윈도우 시스템은 </a:t>
            </a:r>
            <a:r>
              <a:rPr lang="en-US" altLang="ko-KR" dirty="0"/>
              <a:t>X </a:t>
            </a:r>
            <a:r>
              <a:rPr lang="ko-KR" altLang="en-US" dirty="0"/>
              <a:t>서버와 </a:t>
            </a:r>
            <a:r>
              <a:rPr lang="en-US" altLang="ko-KR" dirty="0"/>
              <a:t>X </a:t>
            </a:r>
            <a:r>
              <a:rPr lang="ko-KR" altLang="en-US" dirty="0"/>
              <a:t>클라이언트로 구성</a:t>
            </a:r>
            <a:endParaRPr lang="en-US" altLang="ko-KR" dirty="0"/>
          </a:p>
          <a:p>
            <a:pPr lvl="1">
              <a:spcBef>
                <a:spcPts val="1600"/>
              </a:spcBef>
            </a:pPr>
            <a:r>
              <a:rPr lang="en-US" altLang="ko-KR" dirty="0"/>
              <a:t>X </a:t>
            </a:r>
            <a:r>
              <a:rPr lang="ko-KR" altLang="en-US" dirty="0"/>
              <a:t>윈도우 상에서 실행되는 </a:t>
            </a:r>
            <a:r>
              <a:rPr lang="en-US" altLang="ko-KR" dirty="0"/>
              <a:t>X </a:t>
            </a:r>
            <a:r>
              <a:rPr lang="ko-KR" altLang="en-US" dirty="0"/>
              <a:t>응용 프로그램은 모두 </a:t>
            </a:r>
            <a:r>
              <a:rPr lang="en-US" altLang="ko-KR" dirty="0"/>
              <a:t>X </a:t>
            </a:r>
            <a:r>
              <a:rPr lang="ko-KR" altLang="en-US" dirty="0"/>
              <a:t>클라이언트로 </a:t>
            </a:r>
            <a:endParaRPr lang="en-US" altLang="ko-KR" dirty="0"/>
          </a:p>
          <a:p>
            <a:pPr lvl="1">
              <a:spcBef>
                <a:spcPts val="1600"/>
              </a:spcBef>
            </a:pPr>
            <a:r>
              <a:rPr lang="en-US" altLang="ko-KR" dirty="0"/>
              <a:t>X </a:t>
            </a:r>
            <a:r>
              <a:rPr lang="ko-KR" altLang="en-US" dirty="0"/>
              <a:t>서버에 디스플레이 요청한다</a:t>
            </a:r>
            <a:r>
              <a:rPr lang="en-US" altLang="ko-KR" dirty="0"/>
              <a:t>.</a:t>
            </a:r>
          </a:p>
          <a:p>
            <a:pPr lvl="4">
              <a:spcBef>
                <a:spcPts val="1600"/>
              </a:spcBef>
            </a:pPr>
            <a:endParaRPr lang="ko-KR" altLang="en-US" dirty="0"/>
          </a:p>
          <a:p>
            <a:pPr lvl="0" fontAlgn="base" latinLnBrk="0"/>
            <a:r>
              <a:rPr lang="ko-KR" altLang="en-US" dirty="0"/>
              <a:t>장치의 독립성</a:t>
            </a:r>
            <a:endParaRPr lang="en-US" altLang="ko-KR" dirty="0"/>
          </a:p>
          <a:p>
            <a:pPr lvl="1" fontAlgn="base" latinLnBrk="0"/>
            <a:r>
              <a:rPr lang="ko-KR" altLang="en-US" dirty="0"/>
              <a:t>디스플레이　장치에　의존적이지　않음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spcBef>
                <a:spcPts val="1600"/>
              </a:spcBef>
            </a:pPr>
            <a:r>
              <a:rPr lang="ko-KR" altLang="en-US" dirty="0"/>
              <a:t>네트워크의 투명성</a:t>
            </a:r>
          </a:p>
          <a:p>
            <a:pPr lvl="1">
              <a:spcBef>
                <a:spcPts val="1600"/>
              </a:spcBef>
            </a:pPr>
            <a:r>
              <a:rPr lang="ko-KR" altLang="en-US" dirty="0"/>
              <a:t>네트워크　기반의　그래픽　사용자 인터페이스</a:t>
            </a:r>
            <a:endParaRPr lang="en-US" altLang="ko-KR" dirty="0"/>
          </a:p>
          <a:p>
            <a:pPr>
              <a:spcBef>
                <a:spcPts val="1600"/>
              </a:spcBef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X </a:t>
            </a:r>
            <a:r>
              <a:rPr lang="ko-KR" altLang="en-US" b="1" dirty="0"/>
              <a:t>윈도우 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X </a:t>
            </a:r>
            <a:r>
              <a:rPr lang="ko-KR" altLang="en-US" dirty="0"/>
              <a:t>윈도우 로그인</a:t>
            </a:r>
            <a:r>
              <a:rPr lang="en-US" altLang="ko-KR" dirty="0"/>
              <a:t>(</a:t>
            </a:r>
            <a:r>
              <a:rPr lang="ko-KR" altLang="en-US" dirty="0"/>
              <a:t>우분투</a:t>
            </a:r>
            <a:r>
              <a:rPr lang="en-US" altLang="ko-KR" dirty="0"/>
              <a:t>, CentOS)</a:t>
            </a:r>
            <a:endParaRPr lang="ko-KR" altLang="en-US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01946" y="28596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 descr="텍스트, 전자기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90735C1D-B738-4B15-8D2F-87D153A85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558" y="2388772"/>
            <a:ext cx="4027219" cy="30128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061E0E-E07A-4C54-8F30-0E39B5D5A7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5" y="2396442"/>
            <a:ext cx="4435115" cy="30052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2.2 </a:t>
            </a:r>
            <a:r>
              <a:rPr lang="en-US" altLang="ko-KR" b="1" dirty="0"/>
              <a:t>X </a:t>
            </a:r>
            <a:r>
              <a:rPr lang="ko-KR" altLang="en-US" b="1" dirty="0"/>
              <a:t>윈도우와 데스크톱 환경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b="1"/>
              <a:t>X </a:t>
            </a:r>
            <a:r>
              <a:rPr lang="ko-KR" altLang="en-US" b="1"/>
              <a:t>윈도우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/>
              <a:t>X </a:t>
            </a:r>
            <a:r>
              <a:rPr lang="ko-KR" altLang="en-US"/>
              <a:t>윈도우 시스템</a:t>
            </a:r>
            <a:endParaRPr lang="en-US" altLang="ko-KR"/>
          </a:p>
          <a:p>
            <a:pPr lvl="1" fontAlgn="base"/>
            <a:r>
              <a:rPr lang="ko-KR" altLang="en-US"/>
              <a:t>하나의 </a:t>
            </a:r>
            <a:r>
              <a:rPr lang="en-US" altLang="ko-KR"/>
              <a:t>X </a:t>
            </a:r>
            <a:r>
              <a:rPr lang="ko-KR" altLang="en-US"/>
              <a:t>서버와 여러 개의 </a:t>
            </a:r>
            <a:r>
              <a:rPr lang="en-US" altLang="ko-KR"/>
              <a:t>X </a:t>
            </a:r>
            <a:r>
              <a:rPr lang="ko-KR" altLang="en-US"/>
              <a:t>클라이언트들로 구성</a:t>
            </a:r>
            <a:r>
              <a:rPr lang="en-US" altLang="ko-KR"/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74044" y="20356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8401152" descr="EMB00004c1c3c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2634811"/>
            <a:ext cx="527300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1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b="1"/>
              <a:t>X </a:t>
            </a:r>
            <a:r>
              <a:rPr lang="ko-KR" altLang="en-US" b="1"/>
              <a:t>윈도우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X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lvl="1" fontAlgn="base"/>
            <a:r>
              <a:rPr lang="en-US" altLang="ko-KR" dirty="0"/>
              <a:t>X </a:t>
            </a:r>
            <a:r>
              <a:rPr lang="ko-KR" altLang="en-US" dirty="0"/>
              <a:t>윈도우에서 수행되는 모든 </a:t>
            </a:r>
            <a:r>
              <a:rPr lang="en-US" altLang="ko-KR" dirty="0"/>
              <a:t>X </a:t>
            </a:r>
            <a:r>
              <a:rPr lang="ko-KR" altLang="en-US" dirty="0"/>
              <a:t>응용 프로그램은 </a:t>
            </a:r>
            <a:r>
              <a:rPr lang="en-US" altLang="ko-KR" dirty="0"/>
              <a:t>X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lvl="1" fontAlgn="base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en-US" altLang="ko-KR" dirty="0" err="1"/>
              <a:t>xterm</a:t>
            </a:r>
            <a:r>
              <a:rPr lang="en-US" altLang="ko-KR" dirty="0"/>
              <a:t>, </a:t>
            </a:r>
            <a:r>
              <a:rPr lang="en-US" altLang="ko-KR" dirty="0" err="1"/>
              <a:t>xclock</a:t>
            </a:r>
            <a:r>
              <a:rPr lang="en-US" altLang="ko-KR" dirty="0"/>
              <a:t>, </a:t>
            </a:r>
            <a:r>
              <a:rPr lang="en-US" altLang="ko-KR" dirty="0" err="1"/>
              <a:t>firefox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  <a:p>
            <a:pPr lvl="1" fontAlgn="base"/>
            <a:r>
              <a:rPr lang="en-US" altLang="ko-KR" dirty="0"/>
              <a:t>X </a:t>
            </a:r>
            <a:r>
              <a:rPr lang="ko-KR" altLang="en-US" dirty="0"/>
              <a:t>응용 프로그램은 </a:t>
            </a:r>
            <a:r>
              <a:rPr lang="en-US" altLang="ko-KR" dirty="0"/>
              <a:t>X </a:t>
            </a:r>
            <a:r>
              <a:rPr lang="ko-KR" altLang="en-US" dirty="0"/>
              <a:t>서버에 디스플레이를 요청한다</a:t>
            </a:r>
            <a:r>
              <a:rPr lang="en-US" altLang="ko-KR" dirty="0"/>
              <a:t>. </a:t>
            </a:r>
          </a:p>
          <a:p>
            <a:pPr lvl="1" fontAlgn="base"/>
            <a:endParaRPr lang="en-US" altLang="ko-KR" dirty="0"/>
          </a:p>
          <a:p>
            <a:pPr fontAlgn="base"/>
            <a:r>
              <a:rPr lang="en-US" altLang="ko-KR" dirty="0"/>
              <a:t>X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1" fontAlgn="base"/>
            <a:r>
              <a:rPr lang="ko-KR" altLang="en-US" dirty="0"/>
              <a:t>클라이언트의 요청에 따라 화면에 디스플레이</a:t>
            </a:r>
            <a:endParaRPr lang="en-US" altLang="ko-KR" dirty="0"/>
          </a:p>
          <a:p>
            <a:pPr lvl="1" fontAlgn="base"/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윈도우 이동</a:t>
            </a:r>
            <a:r>
              <a:rPr lang="en-US" altLang="ko-KR" dirty="0"/>
              <a:t>, </a:t>
            </a:r>
            <a:r>
              <a:rPr lang="ko-KR" altLang="en-US" dirty="0"/>
              <a:t>키보드 누름 등과 같은 사용자 입력을 </a:t>
            </a:r>
            <a:r>
              <a:rPr lang="en-US" altLang="ko-KR" dirty="0"/>
              <a:t>X </a:t>
            </a:r>
            <a:r>
              <a:rPr lang="ko-KR" altLang="en-US" dirty="0"/>
              <a:t>클라이언트에게 제공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74044" y="20356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3129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1997</TotalTime>
  <Words>1308</Words>
  <Application>Microsoft Office PowerPoint</Application>
  <PresentationFormat>화면 슬라이드 쇼(4:3)</PresentationFormat>
  <Paragraphs>363</Paragraphs>
  <Slides>42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Noto Sans CJK KR</vt:lpstr>
      <vt:lpstr>Noto Sans CJK KR Medium</vt:lpstr>
      <vt:lpstr>굴림체</vt:lpstr>
      <vt:lpstr>돋움</vt:lpstr>
      <vt:lpstr>맑은 고딕</vt:lpstr>
      <vt:lpstr>한컴바탕</vt:lpstr>
      <vt:lpstr>Arial</vt:lpstr>
      <vt:lpstr>Bookman Old Style</vt:lpstr>
      <vt:lpstr>Gill Sans MT</vt:lpstr>
      <vt:lpstr>Wingdings</vt:lpstr>
      <vt:lpstr>Wingdings 3</vt:lpstr>
      <vt:lpstr>원본</vt:lpstr>
      <vt:lpstr>2장 X 윈도우와 데스크톱 환경  </vt:lpstr>
      <vt:lpstr>PowerPoint 프레젠테이션</vt:lpstr>
      <vt:lpstr>2.1 X 윈도우 소개 </vt:lpstr>
      <vt:lpstr>X 윈도우 시스템</vt:lpstr>
      <vt:lpstr>X 윈도우 시스템 특징</vt:lpstr>
      <vt:lpstr>X 윈도우 시작</vt:lpstr>
      <vt:lpstr>2.2 X 윈도우와 데스크톱 환경   </vt:lpstr>
      <vt:lpstr>X 윈도우 구조</vt:lpstr>
      <vt:lpstr>X 윈도우 구조</vt:lpstr>
      <vt:lpstr>X 응용 프로그램 실행</vt:lpstr>
      <vt:lpstr>데스크톱 환경(Desktop Environment)</vt:lpstr>
      <vt:lpstr>데스크톱 환경(Desktop Environment)</vt:lpstr>
      <vt:lpstr>2.3 우분투 데스크톱 환경  </vt:lpstr>
      <vt:lpstr>우분투 데스크톱 환경</vt:lpstr>
      <vt:lpstr>우분투 데스크톱 환경</vt:lpstr>
      <vt:lpstr>우분투 데스크톱 환경</vt:lpstr>
      <vt:lpstr>우분투 데스크톱 환경</vt:lpstr>
      <vt:lpstr>바탕화면</vt:lpstr>
      <vt:lpstr>현재 활동과 프로그램 표시</vt:lpstr>
      <vt:lpstr>홈 폴더와 파일 관리자</vt:lpstr>
      <vt:lpstr>파일/폴더의 아이콘 메뉴</vt:lpstr>
      <vt:lpstr>전체 파일 시스템 </vt:lpstr>
      <vt:lpstr>설정 </vt:lpstr>
      <vt:lpstr>설정</vt:lpstr>
      <vt:lpstr>2.4 gedit 편집기  </vt:lpstr>
      <vt:lpstr>텍스트 편집기 gedit</vt:lpstr>
      <vt:lpstr>파일 열기</vt:lpstr>
      <vt:lpstr>새 파일 만들기</vt:lpstr>
      <vt:lpstr>서브메뉴</vt:lpstr>
      <vt:lpstr>2.5 CentOS 데스크톱 환경  </vt:lpstr>
      <vt:lpstr>GNOME 데스크톱 환경</vt:lpstr>
      <vt:lpstr>상태 영역</vt:lpstr>
      <vt:lpstr>현재 활동</vt:lpstr>
      <vt:lpstr>사이드바 메뉴 </vt:lpstr>
      <vt:lpstr>검색 실행</vt:lpstr>
      <vt:lpstr>프로그램 표시</vt:lpstr>
      <vt:lpstr>홈 폴더와 파일 관리자</vt:lpstr>
      <vt:lpstr>새 폴더 만들기</vt:lpstr>
      <vt:lpstr>파일/폴더의 아이콘 메뉴</vt:lpstr>
      <vt:lpstr>전체 파일 시스템 </vt:lpstr>
      <vt:lpstr>설정 </vt:lpstr>
      <vt:lpstr>핵심 개념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제2장 유닉스 사용</dc:title>
  <dc:creator>Windows 사용자</dc:creator>
  <cp:lastModifiedBy>SM-PC</cp:lastModifiedBy>
  <cp:revision>206</cp:revision>
  <dcterms:created xsi:type="dcterms:W3CDTF">2012-06-25T11:27:47Z</dcterms:created>
  <dcterms:modified xsi:type="dcterms:W3CDTF">2023-07-31T07:12:49Z</dcterms:modified>
</cp:coreProperties>
</file>